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2" r:id="rId1"/>
  </p:sldMasterIdLst>
  <p:notesMasterIdLst>
    <p:notesMasterId r:id="rId52"/>
  </p:notesMasterIdLst>
  <p:handoutMasterIdLst>
    <p:handoutMasterId r:id="rId53"/>
  </p:handoutMasterIdLst>
  <p:sldIdLst>
    <p:sldId id="256" r:id="rId2"/>
    <p:sldId id="257" r:id="rId3"/>
    <p:sldId id="258" r:id="rId4"/>
    <p:sldId id="264" r:id="rId5"/>
    <p:sldId id="318" r:id="rId6"/>
    <p:sldId id="276" r:id="rId7"/>
    <p:sldId id="265" r:id="rId8"/>
    <p:sldId id="266" r:id="rId9"/>
    <p:sldId id="267" r:id="rId10"/>
    <p:sldId id="309" r:id="rId11"/>
    <p:sldId id="268" r:id="rId12"/>
    <p:sldId id="319" r:id="rId13"/>
    <p:sldId id="320" r:id="rId14"/>
    <p:sldId id="302" r:id="rId15"/>
    <p:sldId id="304" r:id="rId16"/>
    <p:sldId id="303" r:id="rId17"/>
    <p:sldId id="270" r:id="rId18"/>
    <p:sldId id="269" r:id="rId19"/>
    <p:sldId id="294" r:id="rId20"/>
    <p:sldId id="260" r:id="rId21"/>
    <p:sldId id="284" r:id="rId22"/>
    <p:sldId id="285" r:id="rId23"/>
    <p:sldId id="286" r:id="rId24"/>
    <p:sldId id="287" r:id="rId25"/>
    <p:sldId id="288" r:id="rId26"/>
    <p:sldId id="289" r:id="rId27"/>
    <p:sldId id="322" r:id="rId28"/>
    <p:sldId id="279" r:id="rId29"/>
    <p:sldId id="281" r:id="rId30"/>
    <p:sldId id="291" r:id="rId31"/>
    <p:sldId id="295" r:id="rId32"/>
    <p:sldId id="292" r:id="rId33"/>
    <p:sldId id="293" r:id="rId34"/>
    <p:sldId id="274" r:id="rId35"/>
    <p:sldId id="275" r:id="rId36"/>
    <p:sldId id="297" r:id="rId37"/>
    <p:sldId id="298" r:id="rId38"/>
    <p:sldId id="301" r:id="rId39"/>
    <p:sldId id="312" r:id="rId40"/>
    <p:sldId id="299" r:id="rId41"/>
    <p:sldId id="261" r:id="rId42"/>
    <p:sldId id="314" r:id="rId43"/>
    <p:sldId id="313" r:id="rId44"/>
    <p:sldId id="263" r:id="rId45"/>
    <p:sldId id="272" r:id="rId46"/>
    <p:sldId id="315" r:id="rId47"/>
    <p:sldId id="262" r:id="rId48"/>
    <p:sldId id="321" r:id="rId49"/>
    <p:sldId id="280" r:id="rId50"/>
    <p:sldId id="317" r:id="rId51"/>
  </p:sldIdLst>
  <p:sldSz cx="9144000" cy="5148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69"/>
    <p:restoredTop sz="92561"/>
  </p:normalViewPr>
  <p:slideViewPr>
    <p:cSldViewPr snapToGrid="0" snapToObjects="1">
      <p:cViewPr varScale="1">
        <p:scale>
          <a:sx n="65" d="100"/>
          <a:sy n="65" d="100"/>
        </p:scale>
        <p:origin x="324" y="52"/>
      </p:cViewPr>
      <p:guideLst>
        <p:guide orient="horz" pos="1622"/>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1FA1D66-1E45-1440-9F2C-D84934460FAB}" type="datetimeFigureOut">
              <a:rPr lang="en-US" smtClean="0"/>
              <a:t>3/10/2025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5C1B3F-486B-4449-8479-208358DDB770}" type="slidenum">
              <a:rPr lang="en-US" smtClean="0"/>
              <a:t>‹#›</a:t>
            </a:fld>
            <a:endParaRPr lang="en-US"/>
          </a:p>
        </p:txBody>
      </p:sp>
    </p:spTree>
    <p:extLst>
      <p:ext uri="{BB962C8B-B14F-4D97-AF65-F5344CB8AC3E}">
        <p14:creationId xmlns:p14="http://schemas.microsoft.com/office/powerpoint/2010/main" val="130790755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B7443D-FA90-074A-8CBB-4E32CD55F3E8}" type="datetimeFigureOut">
              <a:rPr lang="en-US" smtClean="0"/>
              <a:t>3/10/2025</a:t>
            </a:fld>
            <a:endParaRPr lang="en-US"/>
          </a:p>
        </p:txBody>
      </p:sp>
      <p:sp>
        <p:nvSpPr>
          <p:cNvPr id="4" name="Slide Image Placeholder 3"/>
          <p:cNvSpPr>
            <a:spLocks noGrp="1" noRot="1" noChangeAspect="1"/>
          </p:cNvSpPr>
          <p:nvPr>
            <p:ph type="sldImg" idx="2"/>
          </p:nvPr>
        </p:nvSpPr>
        <p:spPr>
          <a:xfrm>
            <a:off x="688975" y="1143000"/>
            <a:ext cx="54800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BA4417-E5D7-C241-967C-76263AB4303D}" type="slidenum">
              <a:rPr lang="en-US" smtClean="0"/>
              <a:t>‹#›</a:t>
            </a:fld>
            <a:endParaRPr lang="en-US"/>
          </a:p>
        </p:txBody>
      </p:sp>
    </p:spTree>
    <p:extLst>
      <p:ext uri="{BB962C8B-B14F-4D97-AF65-F5344CB8AC3E}">
        <p14:creationId xmlns:p14="http://schemas.microsoft.com/office/powerpoint/2010/main" val="18275601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Online anonymous survey data with methodology robust enough to generate population-level estimates on a national scale. Here, we found no difference between prevalence of last-month drug use (“any drug” means illicit drugs, NMU = non-medical prescription drug use, like taking your friend’s prescribed opioids) in white vs Black pregnant individuals between 18-49 years. </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23</a:t>
            </a:fld>
            <a:endParaRPr lang="en-US"/>
          </a:p>
        </p:txBody>
      </p:sp>
    </p:spTree>
    <p:extLst>
      <p:ext uri="{BB962C8B-B14F-4D97-AF65-F5344CB8AC3E}">
        <p14:creationId xmlns:p14="http://schemas.microsoft.com/office/powerpoint/2010/main" val="3018408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Relative to young children of color removed with a substance use concern, every other group of children (white, or no substance use concern, or older kids) was more likely to achieve </a:t>
            </a:r>
            <a:r>
              <a:rPr lang="en-US" dirty="0" err="1"/>
              <a:t>reunitfication</a:t>
            </a:r>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39</a:t>
            </a:fld>
            <a:endParaRPr lang="en-US"/>
          </a:p>
        </p:txBody>
      </p:sp>
    </p:spTree>
    <p:extLst>
      <p:ext uri="{BB962C8B-B14F-4D97-AF65-F5344CB8AC3E}">
        <p14:creationId xmlns:p14="http://schemas.microsoft.com/office/powerpoint/2010/main" val="1086293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found no difference in these other demographic factors (marital status, education level, or income).</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24</a:t>
            </a:fld>
            <a:endParaRPr lang="en-US"/>
          </a:p>
        </p:txBody>
      </p:sp>
    </p:spTree>
    <p:extLst>
      <p:ext uri="{BB962C8B-B14F-4D97-AF65-F5344CB8AC3E}">
        <p14:creationId xmlns:p14="http://schemas.microsoft.com/office/powerpoint/2010/main" val="3116052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yet, ample data demonstrates that pregnant Black women are tox tested much more frequently than their white counterparts.</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25</a:t>
            </a:fld>
            <a:endParaRPr lang="en-US"/>
          </a:p>
        </p:txBody>
      </p:sp>
    </p:spTree>
    <p:extLst>
      <p:ext uri="{BB962C8B-B14F-4D97-AF65-F5344CB8AC3E}">
        <p14:creationId xmlns:p14="http://schemas.microsoft.com/office/powerpoint/2010/main" val="496652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also by the way, we tox test people who are single and who are poor much more often than those who are married and wealthy, even though we just saw data showing that the prevalence of drug use is not statistically significantly different among these different demographic groups. So, why do we do that – specifically with respect to race? Part of the answer has to do with what we typically think of as ”appropriate” indications for toxicology testing in the perinatal period. </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26</a:t>
            </a:fld>
            <a:endParaRPr lang="en-US"/>
          </a:p>
        </p:txBody>
      </p:sp>
    </p:spTree>
    <p:extLst>
      <p:ext uri="{BB962C8B-B14F-4D97-AF65-F5344CB8AC3E}">
        <p14:creationId xmlns:p14="http://schemas.microsoft.com/office/powerpoint/2010/main" val="859640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what the literature tells us are the common indications people are using when they send maternal/newborn tox tests</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28</a:t>
            </a:fld>
            <a:endParaRPr lang="en-US"/>
          </a:p>
        </p:txBody>
      </p:sp>
    </p:spTree>
    <p:extLst>
      <p:ext uri="{BB962C8B-B14F-4D97-AF65-F5344CB8AC3E}">
        <p14:creationId xmlns:p14="http://schemas.microsoft.com/office/powerpoint/2010/main" val="357227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another paper looking at maternal indications only, a lot of similar indications (they only listed out their top three)</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29</a:t>
            </a:fld>
            <a:endParaRPr lang="en-US"/>
          </a:p>
        </p:txBody>
      </p:sp>
    </p:spTree>
    <p:extLst>
      <p:ext uri="{BB962C8B-B14F-4D97-AF65-F5344CB8AC3E}">
        <p14:creationId xmlns:p14="http://schemas.microsoft.com/office/powerpoint/2010/main" val="2019800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another paper looking at newborn testing, and these were their most common indications (grouped into categories). What’s the problem with these indications? First of all, a lot of these (history of CPS involvement, incarceration, premature labor and other maternal complications) occur much more often in Black pregnant individuals relative to white individuals. Also, a lot of the indications we’ve looked at so far don’t actually predict a positive tox test result!</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30</a:t>
            </a:fld>
            <a:endParaRPr lang="en-US"/>
          </a:p>
        </p:txBody>
      </p:sp>
    </p:spTree>
    <p:extLst>
      <p:ext uri="{BB962C8B-B14F-4D97-AF65-F5344CB8AC3E}">
        <p14:creationId xmlns:p14="http://schemas.microsoft.com/office/powerpoint/2010/main" val="4259723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not only are the indications we use to test people inherently going to lead us to test more Black individuals, they don’t even lead us to positive tests in the first place</a:t>
            </a:r>
          </a:p>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34</a:t>
            </a:fld>
            <a:endParaRPr lang="en-US"/>
          </a:p>
        </p:txBody>
      </p:sp>
    </p:spTree>
    <p:extLst>
      <p:ext uri="{BB962C8B-B14F-4D97-AF65-F5344CB8AC3E}">
        <p14:creationId xmlns:p14="http://schemas.microsoft.com/office/powerpoint/2010/main" val="4109702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why is it bad that we are testing Black birthing people and Black babies more often than white ones? Because it leads to overreporting.</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DBA4417-E5D7-C241-967C-76263AB4303D}" type="slidenum">
              <a:rPr lang="en-US" smtClean="0"/>
              <a:t>38</a:t>
            </a:fld>
            <a:endParaRPr lang="en-US"/>
          </a:p>
        </p:txBody>
      </p:sp>
    </p:spTree>
    <p:extLst>
      <p:ext uri="{BB962C8B-B14F-4D97-AF65-F5344CB8AC3E}">
        <p14:creationId xmlns:p14="http://schemas.microsoft.com/office/powerpoint/2010/main" val="978183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A">
    <p:bg>
      <p:bgPr>
        <a:solidFill>
          <a:schemeClr val="bg1"/>
        </a:solidFill>
        <a:effectLst/>
      </p:bgPr>
    </p:bg>
    <p:spTree>
      <p:nvGrpSpPr>
        <p:cNvPr id="1" name=""/>
        <p:cNvGrpSpPr/>
        <p:nvPr/>
      </p:nvGrpSpPr>
      <p:grpSpPr>
        <a:xfrm>
          <a:off x="0" y="0"/>
          <a:ext cx="0" cy="0"/>
          <a:chOff x="0" y="0"/>
          <a:chExt cx="0" cy="0"/>
        </a:xfrm>
      </p:grpSpPr>
      <p:sp>
        <p:nvSpPr>
          <p:cNvPr id="7" name="Text Placeholder 2"/>
          <p:cNvSpPr>
            <a:spLocks noGrp="1"/>
          </p:cNvSpPr>
          <p:nvPr>
            <p:ph type="body" idx="1" hasCustomPrompt="1"/>
          </p:nvPr>
        </p:nvSpPr>
        <p:spPr>
          <a:xfrm>
            <a:off x="572744" y="347068"/>
            <a:ext cx="3867616" cy="283977"/>
          </a:xfrm>
          <a:prstGeom prst="rect">
            <a:avLst/>
          </a:prstGeom>
        </p:spPr>
        <p:txBody>
          <a:bodyPr anchor="b"/>
          <a:lstStyle>
            <a:lvl1pPr marL="0" indent="0">
              <a:buNone/>
              <a:defRPr sz="1400" b="1" cap="all" baseline="0">
                <a:solidFill>
                  <a:schemeClr val="accent5">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Month Day, Year</a:t>
            </a:r>
          </a:p>
        </p:txBody>
      </p:sp>
      <p:sp>
        <p:nvSpPr>
          <p:cNvPr id="8" name="Title 1"/>
          <p:cNvSpPr>
            <a:spLocks noGrp="1"/>
          </p:cNvSpPr>
          <p:nvPr>
            <p:ph type="title" hasCustomPrompt="1"/>
          </p:nvPr>
        </p:nvSpPr>
        <p:spPr>
          <a:xfrm>
            <a:off x="573865" y="631045"/>
            <a:ext cx="3867616" cy="2729573"/>
          </a:xfrm>
          <a:prstGeom prst="rect">
            <a:avLst/>
          </a:prstGeom>
        </p:spPr>
        <p:txBody>
          <a:bodyPr anchor="b" anchorCtr="0">
            <a:normAutofit/>
          </a:bodyPr>
          <a:lstStyle>
            <a:lvl1pPr algn="l">
              <a:defRPr sz="4000" b="1" cap="none" baseline="0">
                <a:solidFill>
                  <a:schemeClr val="tx2"/>
                </a:solidFill>
              </a:defRPr>
            </a:lvl1pPr>
          </a:lstStyle>
          <a:p>
            <a:r>
              <a:rPr lang="en-US" dirty="0"/>
              <a:t>Presentation Title Here</a:t>
            </a:r>
          </a:p>
        </p:txBody>
      </p:sp>
      <p:sp>
        <p:nvSpPr>
          <p:cNvPr id="9" name="Text Placeholder 2"/>
          <p:cNvSpPr>
            <a:spLocks noGrp="1"/>
          </p:cNvSpPr>
          <p:nvPr>
            <p:ph type="body" sz="quarter" idx="13" hasCustomPrompt="1"/>
          </p:nvPr>
        </p:nvSpPr>
        <p:spPr>
          <a:xfrm>
            <a:off x="572744" y="3372544"/>
            <a:ext cx="3868737" cy="830997"/>
          </a:xfrm>
          <a:prstGeom prst="rect">
            <a:avLst/>
          </a:prstGeom>
        </p:spPr>
        <p:txBody>
          <a:bodyPr vert="horz">
            <a:spAutoFit/>
          </a:bodyPr>
          <a:lstStyle>
            <a:lvl1pPr marL="0" indent="0">
              <a:buNone/>
              <a:defRPr sz="1600" baseline="0">
                <a:solidFill>
                  <a:schemeClr val="accent5">
                    <a:lumMod val="50000"/>
                  </a:schemeClr>
                </a:solidFill>
                <a:latin typeface="Trebuchet MS"/>
                <a:cs typeface="Trebuchet MS"/>
              </a:defRPr>
            </a:lvl1pPr>
            <a:lvl2pPr marL="457200" indent="0">
              <a:buNone/>
              <a:defRPr sz="900">
                <a:solidFill>
                  <a:srgbClr val="97999B"/>
                </a:solidFill>
                <a:latin typeface="Trebuchet MS"/>
                <a:cs typeface="Trebuchet MS"/>
              </a:defRPr>
            </a:lvl2pPr>
            <a:lvl3pPr marL="914400" indent="0">
              <a:buNone/>
              <a:defRPr sz="900">
                <a:solidFill>
                  <a:srgbClr val="97999B"/>
                </a:solidFill>
                <a:latin typeface="Trebuchet MS"/>
                <a:cs typeface="Trebuchet MS"/>
              </a:defRPr>
            </a:lvl3pPr>
            <a:lvl4pPr marL="1371600" indent="0">
              <a:buNone/>
              <a:defRPr sz="900">
                <a:solidFill>
                  <a:srgbClr val="97999B"/>
                </a:solidFill>
                <a:latin typeface="Trebuchet MS"/>
                <a:cs typeface="Trebuchet MS"/>
              </a:defRPr>
            </a:lvl4pPr>
            <a:lvl5pPr marL="1828800" indent="0">
              <a:buNone/>
              <a:defRPr sz="900">
                <a:solidFill>
                  <a:srgbClr val="97999B"/>
                </a:solidFill>
                <a:latin typeface="Trebuchet MS"/>
                <a:cs typeface="Trebuchet MS"/>
              </a:defRPr>
            </a:lvl5pPr>
          </a:lstStyle>
          <a:p>
            <a:pPr lvl="0"/>
            <a:r>
              <a:rPr lang="en-US" dirty="0"/>
              <a:t>Subtitle would go here and can extend onto several lines like this example shows </a:t>
            </a:r>
          </a:p>
        </p:txBody>
      </p:sp>
      <p:sp>
        <p:nvSpPr>
          <p:cNvPr id="2" name="Footer Placeholder 1"/>
          <p:cNvSpPr>
            <a:spLocks noGrp="1"/>
          </p:cNvSpPr>
          <p:nvPr>
            <p:ph type="ftr" sz="quarter" idx="14"/>
          </p:nvPr>
        </p:nvSpPr>
        <p:spPr/>
        <p:txBody>
          <a:bodyPr/>
          <a:lstStyle/>
          <a:p>
            <a:endParaRPr lang="en-US"/>
          </a:p>
        </p:txBody>
      </p:sp>
      <p:sp>
        <p:nvSpPr>
          <p:cNvPr id="3" name="Slide Number Placeholder 2"/>
          <p:cNvSpPr>
            <a:spLocks noGrp="1"/>
          </p:cNvSpPr>
          <p:nvPr>
            <p:ph type="sldNum" sz="quarter" idx="15"/>
          </p:nvPr>
        </p:nvSpPr>
        <p:spPr/>
        <p:txBody>
          <a:bodyPr/>
          <a:lstStyle/>
          <a:p>
            <a:fld id="{D08F9049-500A-CA42-B20A-7B1A6A36069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 Paragraphs">
    <p:spTree>
      <p:nvGrpSpPr>
        <p:cNvPr id="1" name=""/>
        <p:cNvGrpSpPr/>
        <p:nvPr/>
      </p:nvGrpSpPr>
      <p:grpSpPr>
        <a:xfrm>
          <a:off x="0" y="0"/>
          <a:ext cx="0" cy="0"/>
          <a:chOff x="0" y="0"/>
          <a:chExt cx="0" cy="0"/>
        </a:xfrm>
      </p:grpSpPr>
      <p:sp>
        <p:nvSpPr>
          <p:cNvPr id="10" name="Text Placeholder 8"/>
          <p:cNvSpPr>
            <a:spLocks noGrp="1"/>
          </p:cNvSpPr>
          <p:nvPr>
            <p:ph type="body" sz="quarter" idx="12" hasCustomPrompt="1"/>
          </p:nvPr>
        </p:nvSpPr>
        <p:spPr>
          <a:xfrm>
            <a:off x="801688" y="1310033"/>
            <a:ext cx="7548562" cy="2709003"/>
          </a:xfrm>
          <a:prstGeom prst="rect">
            <a:avLst/>
          </a:prstGeom>
        </p:spPr>
        <p:txBody>
          <a:bodyPr vert="horz" lIns="0" tIns="0" rIns="0" bIns="0" numCol="2" spcCol="365760">
            <a:noAutofit/>
          </a:bodyPr>
          <a:lstStyle>
            <a:lvl1pPr marL="0" indent="0" algn="l">
              <a:buNone/>
              <a:defRPr sz="1400" baseline="0">
                <a:solidFill>
                  <a:schemeClr val="accent5">
                    <a:lumMod val="50000"/>
                  </a:schemeClr>
                </a:solidFill>
                <a:latin typeface="Trebuchet MS"/>
                <a:cs typeface="Trebuchet MS"/>
              </a:defRPr>
            </a:lvl1pPr>
            <a:lvl2pPr marL="457200" indent="0" algn="l">
              <a:buNone/>
              <a:defRPr sz="1000">
                <a:solidFill>
                  <a:schemeClr val="accent6"/>
                </a:solidFill>
                <a:latin typeface="Trebuchet MS"/>
                <a:cs typeface="Trebuchet MS"/>
              </a:defRPr>
            </a:lvl2pPr>
            <a:lvl3pPr marL="914400" indent="0" algn="l">
              <a:buNone/>
              <a:defRPr sz="1000">
                <a:solidFill>
                  <a:schemeClr val="accent6"/>
                </a:solidFill>
                <a:latin typeface="Trebuchet MS"/>
                <a:cs typeface="Trebuchet MS"/>
              </a:defRPr>
            </a:lvl3pPr>
            <a:lvl4pPr marL="1371600" indent="0" algn="l">
              <a:buNone/>
              <a:defRPr sz="1000">
                <a:solidFill>
                  <a:schemeClr val="accent6"/>
                </a:solidFill>
                <a:latin typeface="Trebuchet MS"/>
                <a:cs typeface="Trebuchet MS"/>
              </a:defRPr>
            </a:lvl4pPr>
            <a:lvl5pPr marL="1828800" indent="0" algn="l">
              <a:buNone/>
              <a:defRPr sz="1000">
                <a:solidFill>
                  <a:schemeClr val="accent6"/>
                </a:solidFill>
                <a:latin typeface="Trebuchet MS"/>
                <a:cs typeface="Trebuchet MS"/>
              </a:defRPr>
            </a:lvl5pPr>
          </a:lstStyle>
          <a:p>
            <a:pPr lvl="0"/>
            <a:r>
              <a:rPr lang="en-US" dirty="0"/>
              <a:t>There will be 2 columns of text on this slide. </a:t>
            </a:r>
          </a:p>
          <a:p>
            <a:pPr lvl="0"/>
            <a:endParaRPr lang="en-US" dirty="0"/>
          </a:p>
          <a:p>
            <a:pPr lvl="0"/>
            <a:r>
              <a:rPr lang="en-US" dirty="0"/>
              <a:t>Lorem ipsum dolor sit amet, consectetuer adipiscing elit. Maecenas porttitor congue massa. Fusce posuere, magna sed pulvinar ultricies, purus lectus malesuada libero, sit amet commodo magna eros </a:t>
            </a:r>
            <a:r>
              <a:rPr lang="en-US" dirty="0" err="1"/>
              <a:t>quis</a:t>
            </a:r>
            <a:r>
              <a:rPr lang="en-US" dirty="0"/>
              <a:t> </a:t>
            </a:r>
            <a:r>
              <a:rPr lang="en-US" dirty="0" err="1"/>
              <a:t>urna</a:t>
            </a:r>
            <a:r>
              <a:rPr lang="en-US" dirty="0"/>
              <a:t>. Nunc viverra imperdiet enim. </a:t>
            </a:r>
          </a:p>
          <a:p>
            <a:pPr lvl="0"/>
            <a:r>
              <a:rPr lang="en-US" dirty="0"/>
              <a:t>Lorem ipsum dolor sit amet, consectetuer adipiscing elit. Maecenas porttitor congue massa. </a:t>
            </a:r>
          </a:p>
          <a:p>
            <a:pPr lvl="0"/>
            <a:r>
              <a:rPr lang="en-US" dirty="0"/>
              <a:t>Pellentesque habitant morbi tristique senectus et netus et malesuada fames ac turpis egestas. Proin pharetra nonummy pede. Mauris et </a:t>
            </a:r>
            <a:r>
              <a:rPr lang="en-US" dirty="0" err="1"/>
              <a:t>orci</a:t>
            </a:r>
            <a:r>
              <a:rPr lang="en-US" dirty="0"/>
              <a:t>. Lorem ipsum dolor sit amet, consectetuer adipiscing elit. Maecenas porttitor congue massa. Fusce posuere, magna sed pulvinar ultricies, purus lectus malesuada libero, sit amet commodo magna eros quis urna.</a:t>
            </a:r>
          </a:p>
          <a:p>
            <a:pPr lvl="0"/>
            <a:endParaRPr lang="en-US" dirty="0"/>
          </a:p>
        </p:txBody>
      </p:sp>
      <p:sp>
        <p:nvSpPr>
          <p:cNvPr id="6" name="Text Placeholder 6"/>
          <p:cNvSpPr>
            <a:spLocks noGrp="1"/>
          </p:cNvSpPr>
          <p:nvPr>
            <p:ph type="body" sz="quarter" idx="11" hasCustomPrompt="1"/>
          </p:nvPr>
        </p:nvSpPr>
        <p:spPr>
          <a:xfrm>
            <a:off x="801688" y="817590"/>
            <a:ext cx="7548561" cy="492443"/>
          </a:xfrm>
          <a:prstGeom prst="rect">
            <a:avLst/>
          </a:prstGeom>
        </p:spPr>
        <p:txBody>
          <a:bodyPr vert="horz" wrap="square" anchor="b" anchorCtr="0">
            <a:spAutoFit/>
          </a:bodyPr>
          <a:lstStyle>
            <a:lvl1pPr marL="0" indent="0">
              <a:buNone/>
              <a:defRPr sz="2600" b="1">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Title of Slide </a:t>
            </a:r>
          </a:p>
        </p:txBody>
      </p:sp>
      <p:sp>
        <p:nvSpPr>
          <p:cNvPr id="13" name="Footer Placeholder 6"/>
          <p:cNvSpPr>
            <a:spLocks noGrp="1"/>
          </p:cNvSpPr>
          <p:nvPr>
            <p:ph type="ftr" sz="quarter" idx="3"/>
          </p:nvPr>
        </p:nvSpPr>
        <p:spPr>
          <a:xfrm>
            <a:off x="5111750" y="4543521"/>
            <a:ext cx="3086100"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endParaRPr lang="en-US" dirty="0"/>
          </a:p>
        </p:txBody>
      </p:sp>
      <p:sp>
        <p:nvSpPr>
          <p:cNvPr id="14" name="Slide Number Placeholder 8"/>
          <p:cNvSpPr>
            <a:spLocks noGrp="1"/>
          </p:cNvSpPr>
          <p:nvPr>
            <p:ph type="sldNum" sz="quarter" idx="4"/>
          </p:nvPr>
        </p:nvSpPr>
        <p:spPr>
          <a:xfrm>
            <a:off x="8197850" y="4543521"/>
            <a:ext cx="676424"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fld id="{D08F9049-500A-CA42-B20A-7B1A6A36069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1 paragraph circle">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4656138" y="684213"/>
            <a:ext cx="3557587" cy="3556000"/>
          </a:xfrm>
          <a:prstGeom prst="ellipse">
            <a:avLst/>
          </a:prstGeom>
        </p:spPr>
        <p:txBody>
          <a:bodyPr vert="horz"/>
          <a:lstStyle/>
          <a:p>
            <a:r>
              <a:rPr lang="en-US"/>
              <a:t>Click icon to add picture</a:t>
            </a:r>
            <a:endParaRPr lang="en-US" dirty="0"/>
          </a:p>
        </p:txBody>
      </p:sp>
      <p:sp>
        <p:nvSpPr>
          <p:cNvPr id="12" name="Text Placeholder 6"/>
          <p:cNvSpPr>
            <a:spLocks noGrp="1"/>
          </p:cNvSpPr>
          <p:nvPr>
            <p:ph type="body" sz="quarter" idx="11" hasCustomPrompt="1"/>
          </p:nvPr>
        </p:nvSpPr>
        <p:spPr>
          <a:xfrm>
            <a:off x="801688" y="883651"/>
            <a:ext cx="3412949" cy="398876"/>
          </a:xfrm>
          <a:prstGeom prst="rect">
            <a:avLst/>
          </a:prstGeom>
        </p:spPr>
        <p:txBody>
          <a:bodyPr vert="horz" anchor="b" anchorCtr="0">
            <a:spAutoFit/>
          </a:bodyPr>
          <a:lstStyle>
            <a:lvl1pPr marL="0" indent="0">
              <a:buNone/>
              <a:defRPr sz="2000" b="1" baseline="0">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Title Goes Here</a:t>
            </a:r>
          </a:p>
        </p:txBody>
      </p:sp>
      <p:sp>
        <p:nvSpPr>
          <p:cNvPr id="13" name="Text Placeholder 8"/>
          <p:cNvSpPr>
            <a:spLocks noGrp="1"/>
          </p:cNvSpPr>
          <p:nvPr>
            <p:ph type="body" sz="quarter" idx="12" hasCustomPrompt="1"/>
          </p:nvPr>
        </p:nvSpPr>
        <p:spPr>
          <a:xfrm>
            <a:off x="801688" y="1282527"/>
            <a:ext cx="3412949" cy="2747159"/>
          </a:xfrm>
          <a:prstGeom prst="rect">
            <a:avLst/>
          </a:prstGeom>
        </p:spPr>
        <p:txBody>
          <a:bodyPr vert="horz"/>
          <a:lstStyle>
            <a:lvl1pPr marL="0" indent="0">
              <a:buNone/>
              <a:defRPr sz="1400" baseline="0">
                <a:solidFill>
                  <a:schemeClr val="accent5">
                    <a:lumMod val="50000"/>
                  </a:schemeClr>
                </a:solidFill>
                <a:latin typeface="Trebuchet MS"/>
                <a:cs typeface="Trebuchet MS"/>
              </a:defRPr>
            </a:lvl1pPr>
            <a:lvl2pPr marL="457200" indent="0">
              <a:buNone/>
              <a:defRPr sz="1000">
                <a:latin typeface="Trebuchet MS"/>
                <a:cs typeface="Trebuchet MS"/>
              </a:defRPr>
            </a:lvl2pPr>
            <a:lvl3pPr marL="914400" indent="0">
              <a:buNone/>
              <a:defRPr sz="1000">
                <a:latin typeface="Trebuchet MS"/>
                <a:cs typeface="Trebuchet MS"/>
              </a:defRPr>
            </a:lvl3pPr>
            <a:lvl4pPr marL="1371600" indent="0">
              <a:buNone/>
              <a:defRPr sz="1000">
                <a:latin typeface="Trebuchet MS"/>
                <a:cs typeface="Trebuchet MS"/>
              </a:defRPr>
            </a:lvl4pPr>
            <a:lvl5pPr marL="1828800" indent="0">
              <a:buNone/>
              <a:defRPr sz="1000">
                <a:latin typeface="Trebuchet MS"/>
                <a:cs typeface="Trebuchet MS"/>
              </a:defRPr>
            </a:lvl5pPr>
          </a:lstStyle>
          <a:p>
            <a:pPr lvl="0"/>
            <a:r>
              <a:rPr lang="en-US" dirty="0"/>
              <a:t>1 or 2 Paragraphs can go here. </a:t>
            </a:r>
          </a:p>
          <a:p>
            <a:pPr lvl="0"/>
            <a:endParaRPr lang="en-US" dirty="0"/>
          </a:p>
          <a:p>
            <a:pPr lvl="0"/>
            <a:r>
              <a:rPr lang="en-US" dirty="0"/>
              <a:t>The quick brown fox jumps over the lazy dog. The quick brown fox jumps over the lazy dog. The quick brown fox jumps over the lazy dog. The quick brown fox jumps over the lazy dog. The quick brown fox jumps over the lazy dog. </a:t>
            </a:r>
          </a:p>
          <a:p>
            <a:pPr lvl="0"/>
            <a:endParaRPr lang="en-US" dirty="0"/>
          </a:p>
          <a:p>
            <a:pPr lvl="0"/>
            <a:endParaRPr lang="en-US" dirty="0"/>
          </a:p>
          <a:p>
            <a:pPr lvl="0"/>
            <a:endParaRPr lang="en-US" dirty="0"/>
          </a:p>
        </p:txBody>
      </p:sp>
      <p:sp>
        <p:nvSpPr>
          <p:cNvPr id="10" name="Footer Placeholder 6"/>
          <p:cNvSpPr>
            <a:spLocks noGrp="1"/>
          </p:cNvSpPr>
          <p:nvPr>
            <p:ph type="ftr" sz="quarter" idx="3"/>
          </p:nvPr>
        </p:nvSpPr>
        <p:spPr>
          <a:xfrm>
            <a:off x="5111750" y="4543521"/>
            <a:ext cx="3086100"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endParaRPr lang="en-US" dirty="0"/>
          </a:p>
        </p:txBody>
      </p:sp>
      <p:sp>
        <p:nvSpPr>
          <p:cNvPr id="11" name="Slide Number Placeholder 8"/>
          <p:cNvSpPr>
            <a:spLocks noGrp="1"/>
          </p:cNvSpPr>
          <p:nvPr>
            <p:ph type="sldNum" sz="quarter" idx="4"/>
          </p:nvPr>
        </p:nvSpPr>
        <p:spPr>
          <a:xfrm>
            <a:off x="8197850" y="4543521"/>
            <a:ext cx="676424"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fld id="{D08F9049-500A-CA42-B20A-7B1A6A36069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Bulleted List">
    <p:spTree>
      <p:nvGrpSpPr>
        <p:cNvPr id="1" name=""/>
        <p:cNvGrpSpPr/>
        <p:nvPr/>
      </p:nvGrpSpPr>
      <p:grpSpPr>
        <a:xfrm>
          <a:off x="0" y="0"/>
          <a:ext cx="0" cy="0"/>
          <a:chOff x="0" y="0"/>
          <a:chExt cx="0" cy="0"/>
        </a:xfrm>
      </p:grpSpPr>
      <p:sp>
        <p:nvSpPr>
          <p:cNvPr id="9" name="Text Placeholder 6"/>
          <p:cNvSpPr>
            <a:spLocks noGrp="1"/>
          </p:cNvSpPr>
          <p:nvPr>
            <p:ph type="body" sz="quarter" idx="11" hasCustomPrompt="1"/>
          </p:nvPr>
        </p:nvSpPr>
        <p:spPr>
          <a:xfrm>
            <a:off x="801688" y="1357769"/>
            <a:ext cx="1523349" cy="713616"/>
          </a:xfrm>
          <a:prstGeom prst="rect">
            <a:avLst/>
          </a:prstGeom>
        </p:spPr>
        <p:txBody>
          <a:bodyPr vert="horz" anchor="b" anchorCtr="0">
            <a:normAutofit/>
          </a:bodyPr>
          <a:lstStyle>
            <a:lvl1pPr marL="0" indent="0">
              <a:buNone/>
              <a:defRPr sz="1800" b="1" baseline="0">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Title Goes</a:t>
            </a:r>
          </a:p>
          <a:p>
            <a:pPr lvl="0"/>
            <a:r>
              <a:rPr lang="en-US" dirty="0"/>
              <a:t>Here</a:t>
            </a:r>
          </a:p>
        </p:txBody>
      </p:sp>
      <p:sp>
        <p:nvSpPr>
          <p:cNvPr id="2" name="TextBox 1"/>
          <p:cNvSpPr txBox="1"/>
          <p:nvPr userDrawn="1"/>
        </p:nvSpPr>
        <p:spPr>
          <a:xfrm>
            <a:off x="3107676" y="2770063"/>
            <a:ext cx="184666" cy="369332"/>
          </a:xfrm>
          <a:prstGeom prst="rect">
            <a:avLst/>
          </a:prstGeom>
          <a:noFill/>
        </p:spPr>
        <p:txBody>
          <a:bodyPr wrap="none" rtlCol="0">
            <a:spAutoFit/>
          </a:bodyPr>
          <a:lstStyle/>
          <a:p>
            <a:endParaRPr lang="en-US" dirty="0"/>
          </a:p>
        </p:txBody>
      </p:sp>
      <p:sp>
        <p:nvSpPr>
          <p:cNvPr id="5" name="Text Placeholder 4"/>
          <p:cNvSpPr>
            <a:spLocks noGrp="1"/>
          </p:cNvSpPr>
          <p:nvPr>
            <p:ph type="body" sz="quarter" idx="12" hasCustomPrompt="1"/>
          </p:nvPr>
        </p:nvSpPr>
        <p:spPr>
          <a:xfrm>
            <a:off x="2428875" y="1357313"/>
            <a:ext cx="2335213" cy="2641600"/>
          </a:xfrm>
          <a:prstGeom prst="rect">
            <a:avLst/>
          </a:prstGeom>
        </p:spPr>
        <p:txBody>
          <a:bodyPr vert="horz"/>
          <a:lstStyle>
            <a:lvl1pPr marL="68580" indent="-182880">
              <a:lnSpc>
                <a:spcPct val="150000"/>
              </a:lnSpc>
              <a:defRPr sz="1400" baseline="0">
                <a:solidFill>
                  <a:schemeClr val="accent5">
                    <a:lumMod val="50000"/>
                  </a:schemeClr>
                </a:solidFill>
                <a:latin typeface="Trebuchet MS"/>
                <a:cs typeface="Trebuchet MS"/>
              </a:defRPr>
            </a:lvl1pPr>
          </a:lstStyle>
          <a:p>
            <a:pPr lvl="0"/>
            <a:r>
              <a:rPr lang="en-US" dirty="0"/>
              <a:t>Bullet 1</a:t>
            </a:r>
          </a:p>
          <a:p>
            <a:pPr lvl="0"/>
            <a:r>
              <a:rPr lang="en-US" dirty="0"/>
              <a:t>Bullet 2</a:t>
            </a:r>
          </a:p>
          <a:p>
            <a:pPr lvl="0"/>
            <a:r>
              <a:rPr lang="en-US" dirty="0"/>
              <a:t>Bullet 3</a:t>
            </a:r>
          </a:p>
          <a:p>
            <a:pPr lvl="0"/>
            <a:r>
              <a:rPr lang="en-US" dirty="0"/>
              <a:t>Bullet 4</a:t>
            </a:r>
          </a:p>
          <a:p>
            <a:pPr lvl="0"/>
            <a:r>
              <a:rPr lang="en-US" dirty="0"/>
              <a:t>Bullet 5</a:t>
            </a:r>
          </a:p>
        </p:txBody>
      </p:sp>
      <p:sp>
        <p:nvSpPr>
          <p:cNvPr id="13" name="Text Placeholder 4"/>
          <p:cNvSpPr>
            <a:spLocks noGrp="1"/>
          </p:cNvSpPr>
          <p:nvPr>
            <p:ph type="body" sz="quarter" idx="13" hasCustomPrompt="1"/>
          </p:nvPr>
        </p:nvSpPr>
        <p:spPr>
          <a:xfrm>
            <a:off x="4916488" y="1361551"/>
            <a:ext cx="2335213" cy="2641600"/>
          </a:xfrm>
          <a:prstGeom prst="rect">
            <a:avLst/>
          </a:prstGeom>
        </p:spPr>
        <p:txBody>
          <a:bodyPr vert="horz"/>
          <a:lstStyle>
            <a:lvl1pPr marL="0" indent="-182880">
              <a:lnSpc>
                <a:spcPct val="150000"/>
              </a:lnSpc>
              <a:defRPr sz="1400" baseline="0">
                <a:solidFill>
                  <a:schemeClr val="accent5">
                    <a:lumMod val="50000"/>
                  </a:schemeClr>
                </a:solidFill>
                <a:latin typeface="Trebuchet MS"/>
                <a:cs typeface="Trebuchet MS"/>
              </a:defRPr>
            </a:lvl1pPr>
          </a:lstStyle>
          <a:p>
            <a:pPr lvl="0"/>
            <a:r>
              <a:rPr lang="en-US" dirty="0"/>
              <a:t>Bullet 6</a:t>
            </a:r>
          </a:p>
          <a:p>
            <a:pPr lvl="0"/>
            <a:r>
              <a:rPr lang="en-US" dirty="0"/>
              <a:t>Bullet 7</a:t>
            </a:r>
          </a:p>
          <a:p>
            <a:pPr lvl="0"/>
            <a:r>
              <a:rPr lang="en-US" dirty="0"/>
              <a:t>Bullet 8</a:t>
            </a:r>
          </a:p>
          <a:p>
            <a:pPr lvl="0"/>
            <a:r>
              <a:rPr lang="en-US" dirty="0"/>
              <a:t>Bullet 9</a:t>
            </a:r>
          </a:p>
          <a:p>
            <a:pPr lvl="0"/>
            <a:r>
              <a:rPr lang="en-US" dirty="0"/>
              <a:t>Bullet 10</a:t>
            </a:r>
          </a:p>
        </p:txBody>
      </p:sp>
      <p:sp>
        <p:nvSpPr>
          <p:cNvPr id="11" name="Footer Placeholder 6"/>
          <p:cNvSpPr>
            <a:spLocks noGrp="1"/>
          </p:cNvSpPr>
          <p:nvPr>
            <p:ph type="ftr" sz="quarter" idx="3"/>
          </p:nvPr>
        </p:nvSpPr>
        <p:spPr>
          <a:xfrm>
            <a:off x="5111750" y="4543521"/>
            <a:ext cx="3086100"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endParaRPr lang="en-US" dirty="0"/>
          </a:p>
        </p:txBody>
      </p:sp>
      <p:sp>
        <p:nvSpPr>
          <p:cNvPr id="12" name="Slide Number Placeholder 8"/>
          <p:cNvSpPr>
            <a:spLocks noGrp="1"/>
          </p:cNvSpPr>
          <p:nvPr>
            <p:ph type="sldNum" sz="quarter" idx="4"/>
          </p:nvPr>
        </p:nvSpPr>
        <p:spPr>
          <a:xfrm>
            <a:off x="8197850" y="4543521"/>
            <a:ext cx="676424"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fld id="{D08F9049-500A-CA42-B20A-7B1A6A360698}"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6" name="Text Placeholder 6"/>
          <p:cNvSpPr>
            <a:spLocks noGrp="1"/>
          </p:cNvSpPr>
          <p:nvPr>
            <p:ph type="body" sz="quarter" idx="11" hasCustomPrompt="1"/>
          </p:nvPr>
        </p:nvSpPr>
        <p:spPr>
          <a:xfrm>
            <a:off x="1146919" y="2007102"/>
            <a:ext cx="6855044" cy="1174337"/>
          </a:xfrm>
          <a:prstGeom prst="rect">
            <a:avLst/>
          </a:prstGeom>
        </p:spPr>
        <p:txBody>
          <a:bodyPr vert="horz" anchor="ctr">
            <a:normAutofit/>
          </a:bodyPr>
          <a:lstStyle>
            <a:lvl1pPr marL="0" indent="0" algn="ctr">
              <a:buNone/>
              <a:defRPr sz="4800" b="1">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Divider Slide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Slide A">
    <p:spTree>
      <p:nvGrpSpPr>
        <p:cNvPr id="1" name=""/>
        <p:cNvGrpSpPr/>
        <p:nvPr/>
      </p:nvGrpSpPr>
      <p:grpSpPr>
        <a:xfrm>
          <a:off x="0" y="0"/>
          <a:ext cx="0" cy="0"/>
          <a:chOff x="0" y="0"/>
          <a:chExt cx="0" cy="0"/>
        </a:xfrm>
      </p:grpSpPr>
      <p:sp>
        <p:nvSpPr>
          <p:cNvPr id="5" name="Oval 4"/>
          <p:cNvSpPr/>
          <p:nvPr userDrawn="1"/>
        </p:nvSpPr>
        <p:spPr>
          <a:xfrm>
            <a:off x="-2236161" y="-3228400"/>
            <a:ext cx="7745710" cy="7745710"/>
          </a:xfrm>
          <a:prstGeom prst="ellipse">
            <a:avLst/>
          </a:prstGeom>
          <a:solidFill>
            <a:schemeClr val="bg2">
              <a:alpha val="6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6"/>
          <p:cNvSpPr>
            <a:spLocks noGrp="1"/>
          </p:cNvSpPr>
          <p:nvPr>
            <p:ph type="body" sz="quarter" idx="11" hasCustomPrompt="1"/>
          </p:nvPr>
        </p:nvSpPr>
        <p:spPr>
          <a:xfrm>
            <a:off x="1146919" y="2007102"/>
            <a:ext cx="6855044" cy="1174337"/>
          </a:xfrm>
          <a:prstGeom prst="rect">
            <a:avLst/>
          </a:prstGeom>
        </p:spPr>
        <p:txBody>
          <a:bodyPr vert="horz" anchor="ctr"/>
          <a:lstStyle>
            <a:lvl1pPr marL="0" indent="0" algn="ctr">
              <a:buNone/>
              <a:defRPr sz="3600" b="1" baseline="0">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Divider Slide for a fun fact that could be two or 3 lines.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B">
    <p:spTree>
      <p:nvGrpSpPr>
        <p:cNvPr id="1" name=""/>
        <p:cNvGrpSpPr/>
        <p:nvPr/>
      </p:nvGrpSpPr>
      <p:grpSpPr>
        <a:xfrm>
          <a:off x="0" y="0"/>
          <a:ext cx="0" cy="0"/>
          <a:chOff x="0" y="0"/>
          <a:chExt cx="0" cy="0"/>
        </a:xfrm>
      </p:grpSpPr>
      <p:sp>
        <p:nvSpPr>
          <p:cNvPr id="8" name="Rectangle 7"/>
          <p:cNvSpPr/>
          <p:nvPr userDrawn="1"/>
        </p:nvSpPr>
        <p:spPr>
          <a:xfrm>
            <a:off x="2501931" y="470832"/>
            <a:ext cx="4143737" cy="4143737"/>
          </a:xfrm>
          <a:prstGeom prst="rect">
            <a:avLst/>
          </a:prstGeom>
          <a:solidFill>
            <a:schemeClr val="bg2">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6"/>
          <p:cNvSpPr>
            <a:spLocks noGrp="1"/>
          </p:cNvSpPr>
          <p:nvPr>
            <p:ph type="body" sz="quarter" idx="11" hasCustomPrompt="1"/>
          </p:nvPr>
        </p:nvSpPr>
        <p:spPr>
          <a:xfrm>
            <a:off x="1146919" y="2007102"/>
            <a:ext cx="6855044" cy="1174337"/>
          </a:xfrm>
          <a:prstGeom prst="rect">
            <a:avLst/>
          </a:prstGeom>
        </p:spPr>
        <p:txBody>
          <a:bodyPr vert="horz" anchor="ctr"/>
          <a:lstStyle>
            <a:lvl1pPr marL="0" indent="0" algn="ctr">
              <a:buNone/>
              <a:defRPr sz="3600" b="1" baseline="0">
                <a:solidFill>
                  <a:srgbClr val="0069B3"/>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Divider Slide for a fun fact that could be two or 3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5340" y="4449869"/>
            <a:ext cx="2566721" cy="476606"/>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C">
    <p:spTree>
      <p:nvGrpSpPr>
        <p:cNvPr id="1" name=""/>
        <p:cNvGrpSpPr/>
        <p:nvPr/>
      </p:nvGrpSpPr>
      <p:grpSpPr>
        <a:xfrm>
          <a:off x="0" y="0"/>
          <a:ext cx="0" cy="0"/>
          <a:chOff x="0" y="0"/>
          <a:chExt cx="0" cy="0"/>
        </a:xfrm>
      </p:grpSpPr>
      <p:sp>
        <p:nvSpPr>
          <p:cNvPr id="7" name="Right Triangle 6"/>
          <p:cNvSpPr/>
          <p:nvPr userDrawn="1"/>
        </p:nvSpPr>
        <p:spPr>
          <a:xfrm>
            <a:off x="-9079" y="0"/>
            <a:ext cx="5209205" cy="5028248"/>
          </a:xfrm>
          <a:prstGeom prst="rtTriangle">
            <a:avLst/>
          </a:prstGeom>
          <a:solidFill>
            <a:schemeClr val="bg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6"/>
          <p:cNvSpPr>
            <a:spLocks noGrp="1"/>
          </p:cNvSpPr>
          <p:nvPr>
            <p:ph type="body" sz="quarter" idx="11" hasCustomPrompt="1"/>
          </p:nvPr>
        </p:nvSpPr>
        <p:spPr>
          <a:xfrm>
            <a:off x="1146919" y="2007102"/>
            <a:ext cx="6855044" cy="1174337"/>
          </a:xfrm>
          <a:prstGeom prst="rect">
            <a:avLst/>
          </a:prstGeom>
        </p:spPr>
        <p:txBody>
          <a:bodyPr vert="horz" anchor="ctr"/>
          <a:lstStyle>
            <a:lvl1pPr marL="0" indent="0" algn="ctr">
              <a:buNone/>
              <a:defRPr sz="3600" b="1" baseline="0">
                <a:solidFill>
                  <a:srgbClr val="0069B3"/>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Divider Slide for a fun fact that could be two or 3 lines.</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8474" y="4386369"/>
            <a:ext cx="1948401" cy="534855"/>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5340" y="4374879"/>
            <a:ext cx="2536265" cy="54634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7" name="Text Placeholder 6"/>
          <p:cNvSpPr>
            <a:spLocks noGrp="1"/>
          </p:cNvSpPr>
          <p:nvPr>
            <p:ph type="body" sz="quarter" idx="39" hasCustomPrompt="1"/>
          </p:nvPr>
        </p:nvSpPr>
        <p:spPr>
          <a:xfrm>
            <a:off x="801842" y="943207"/>
            <a:ext cx="7464425" cy="400110"/>
          </a:xfrm>
          <a:prstGeom prst="rect">
            <a:avLst/>
          </a:prstGeom>
        </p:spPr>
        <p:txBody>
          <a:bodyPr vert="horz" wrap="square" anchor="b" anchorCtr="0">
            <a:spAutoFit/>
          </a:bodyPr>
          <a:lstStyle>
            <a:lvl1pPr marL="0" indent="0" algn="l">
              <a:buNone/>
              <a:defRPr sz="2000" b="1" baseline="0">
                <a:solidFill>
                  <a:srgbClr val="0069B3"/>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Name of Table</a:t>
            </a:r>
          </a:p>
        </p:txBody>
      </p:sp>
      <p:sp>
        <p:nvSpPr>
          <p:cNvPr id="8" name="Table Placeholder 7"/>
          <p:cNvSpPr>
            <a:spLocks noGrp="1"/>
          </p:cNvSpPr>
          <p:nvPr>
            <p:ph type="tbl" sz="quarter" idx="40"/>
          </p:nvPr>
        </p:nvSpPr>
        <p:spPr>
          <a:xfrm>
            <a:off x="801843" y="1343317"/>
            <a:ext cx="7464425" cy="2341958"/>
          </a:xfrm>
          <a:prstGeom prst="rect">
            <a:avLst/>
          </a:prstGeom>
        </p:spPr>
        <p:txBody>
          <a:bodyPr vert="horz"/>
          <a:lstStyle>
            <a:lvl1pPr>
              <a:defRPr sz="2400">
                <a:solidFill>
                  <a:schemeClr val="accent5"/>
                </a:solidFill>
              </a:defRPr>
            </a:lvl1pPr>
          </a:lstStyle>
          <a:p>
            <a:r>
              <a:rPr lang="en-US"/>
              <a:t>Click icon to add table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6" name="Text Placeholder 6"/>
          <p:cNvSpPr>
            <a:spLocks noGrp="1"/>
          </p:cNvSpPr>
          <p:nvPr>
            <p:ph type="body" sz="quarter" idx="39" hasCustomPrompt="1"/>
          </p:nvPr>
        </p:nvSpPr>
        <p:spPr>
          <a:xfrm>
            <a:off x="771607" y="1282924"/>
            <a:ext cx="1465966" cy="771098"/>
          </a:xfrm>
          <a:prstGeom prst="rect">
            <a:avLst/>
          </a:prstGeom>
        </p:spPr>
        <p:txBody>
          <a:bodyPr vert="horz" anchor="t" anchorCtr="0">
            <a:spAutoFit/>
          </a:bodyPr>
          <a:lstStyle>
            <a:lvl1pPr marL="0" indent="0" algn="l">
              <a:buNone/>
              <a:defRPr sz="2000" b="1" baseline="0">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Bar Graph</a:t>
            </a:r>
          </a:p>
          <a:p>
            <a:pPr lvl="0"/>
            <a:r>
              <a:rPr lang="en-US" dirty="0"/>
              <a:t>Name</a:t>
            </a:r>
          </a:p>
        </p:txBody>
      </p:sp>
      <p:sp>
        <p:nvSpPr>
          <p:cNvPr id="4" name="Chart Placeholder 3"/>
          <p:cNvSpPr>
            <a:spLocks noGrp="1"/>
          </p:cNvSpPr>
          <p:nvPr>
            <p:ph type="chart" sz="quarter" idx="40"/>
          </p:nvPr>
        </p:nvSpPr>
        <p:spPr>
          <a:xfrm>
            <a:off x="2312988" y="1282924"/>
            <a:ext cx="6357937" cy="2905125"/>
          </a:xfrm>
          <a:prstGeom prst="rect">
            <a:avLst/>
          </a:prstGeom>
        </p:spPr>
        <p:txBody>
          <a:bodyPr vert="horz"/>
          <a:lstStyle>
            <a:lvl1pPr>
              <a:defRPr sz="2400">
                <a:solidFill>
                  <a:schemeClr val="accent5"/>
                </a:solidFill>
              </a:defRPr>
            </a:lvl1pPr>
          </a:lstStyle>
          <a:p>
            <a:r>
              <a:rPr lang="en-US"/>
              <a:t>Click icon to add chart</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6672" y="4455785"/>
            <a:ext cx="1818591" cy="431265"/>
          </a:xfrm>
          <a:prstGeom prst="rect">
            <a:avLst/>
          </a:prstGeom>
        </p:spPr>
      </p:pic>
      <p:sp>
        <p:nvSpPr>
          <p:cNvPr id="8" name="Text Placeholder 6"/>
          <p:cNvSpPr>
            <a:spLocks noGrp="1"/>
          </p:cNvSpPr>
          <p:nvPr>
            <p:ph type="body" sz="quarter" idx="11" hasCustomPrompt="1"/>
          </p:nvPr>
        </p:nvSpPr>
        <p:spPr>
          <a:xfrm>
            <a:off x="1146919" y="2178772"/>
            <a:ext cx="6855044" cy="830997"/>
          </a:xfrm>
          <a:prstGeom prst="rect">
            <a:avLst/>
          </a:prstGeom>
        </p:spPr>
        <p:txBody>
          <a:bodyPr vert="horz" anchor="ctr">
            <a:spAutoFit/>
          </a:bodyPr>
          <a:lstStyle>
            <a:lvl1pPr marL="0" indent="0" algn="ctr">
              <a:buNone/>
              <a:defRPr sz="4800" b="1">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Thank you</a:t>
            </a:r>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3344" y="4474139"/>
            <a:ext cx="1547011" cy="4060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
    <p:bg>
      <p:bgPr>
        <a:solidFill>
          <a:schemeClr val="bg1"/>
        </a:solidFill>
        <a:effectLst/>
      </p:bgPr>
    </p:bg>
    <p:spTree>
      <p:nvGrpSpPr>
        <p:cNvPr id="1" name=""/>
        <p:cNvGrpSpPr/>
        <p:nvPr/>
      </p:nvGrpSpPr>
      <p:grpSpPr>
        <a:xfrm>
          <a:off x="0" y="0"/>
          <a:ext cx="0" cy="0"/>
          <a:chOff x="0" y="0"/>
          <a:chExt cx="0" cy="0"/>
        </a:xfrm>
      </p:grpSpPr>
      <p:sp>
        <p:nvSpPr>
          <p:cNvPr id="7" name="Text Placeholder 2"/>
          <p:cNvSpPr>
            <a:spLocks noGrp="1"/>
          </p:cNvSpPr>
          <p:nvPr>
            <p:ph type="body" idx="1" hasCustomPrompt="1"/>
          </p:nvPr>
        </p:nvSpPr>
        <p:spPr>
          <a:xfrm>
            <a:off x="572744" y="347068"/>
            <a:ext cx="3867616" cy="283977"/>
          </a:xfrm>
          <a:prstGeom prst="rect">
            <a:avLst/>
          </a:prstGeom>
        </p:spPr>
        <p:txBody>
          <a:bodyPr anchor="b"/>
          <a:lstStyle>
            <a:lvl1pPr marL="0" indent="0">
              <a:buNone/>
              <a:defRPr sz="1400" b="1" cap="all" baseline="0">
                <a:solidFill>
                  <a:schemeClr val="accent5">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Month Day, Year</a:t>
            </a:r>
          </a:p>
        </p:txBody>
      </p:sp>
      <p:sp>
        <p:nvSpPr>
          <p:cNvPr id="8" name="Title 1"/>
          <p:cNvSpPr>
            <a:spLocks noGrp="1"/>
          </p:cNvSpPr>
          <p:nvPr>
            <p:ph type="title" hasCustomPrompt="1"/>
          </p:nvPr>
        </p:nvSpPr>
        <p:spPr>
          <a:xfrm>
            <a:off x="573865" y="631045"/>
            <a:ext cx="3867616" cy="2729573"/>
          </a:xfrm>
          <a:prstGeom prst="rect">
            <a:avLst/>
          </a:prstGeom>
        </p:spPr>
        <p:txBody>
          <a:bodyPr anchor="b" anchorCtr="0">
            <a:normAutofit/>
          </a:bodyPr>
          <a:lstStyle>
            <a:lvl1pPr algn="l">
              <a:defRPr sz="4000" b="1" cap="none" baseline="0">
                <a:solidFill>
                  <a:schemeClr val="tx2"/>
                </a:solidFill>
              </a:defRPr>
            </a:lvl1pPr>
          </a:lstStyle>
          <a:p>
            <a:r>
              <a:rPr lang="en-US" dirty="0"/>
              <a:t>Presentation Title Here</a:t>
            </a:r>
          </a:p>
        </p:txBody>
      </p:sp>
      <p:sp>
        <p:nvSpPr>
          <p:cNvPr id="9" name="Text Placeholder 2"/>
          <p:cNvSpPr>
            <a:spLocks noGrp="1"/>
          </p:cNvSpPr>
          <p:nvPr>
            <p:ph type="body" sz="quarter" idx="13" hasCustomPrompt="1"/>
          </p:nvPr>
        </p:nvSpPr>
        <p:spPr>
          <a:xfrm>
            <a:off x="572744" y="3372544"/>
            <a:ext cx="3868737" cy="830997"/>
          </a:xfrm>
          <a:prstGeom prst="rect">
            <a:avLst/>
          </a:prstGeom>
        </p:spPr>
        <p:txBody>
          <a:bodyPr vert="horz">
            <a:spAutoFit/>
          </a:bodyPr>
          <a:lstStyle>
            <a:lvl1pPr marL="0" indent="0">
              <a:buNone/>
              <a:defRPr sz="1600" baseline="0">
                <a:solidFill>
                  <a:schemeClr val="accent5">
                    <a:lumMod val="50000"/>
                  </a:schemeClr>
                </a:solidFill>
                <a:latin typeface="Trebuchet MS"/>
                <a:cs typeface="Trebuchet MS"/>
              </a:defRPr>
            </a:lvl1pPr>
            <a:lvl2pPr marL="457200" indent="0">
              <a:buNone/>
              <a:defRPr sz="900">
                <a:solidFill>
                  <a:srgbClr val="97999B"/>
                </a:solidFill>
                <a:latin typeface="Trebuchet MS"/>
                <a:cs typeface="Trebuchet MS"/>
              </a:defRPr>
            </a:lvl2pPr>
            <a:lvl3pPr marL="914400" indent="0">
              <a:buNone/>
              <a:defRPr sz="900">
                <a:solidFill>
                  <a:srgbClr val="97999B"/>
                </a:solidFill>
                <a:latin typeface="Trebuchet MS"/>
                <a:cs typeface="Trebuchet MS"/>
              </a:defRPr>
            </a:lvl3pPr>
            <a:lvl4pPr marL="1371600" indent="0">
              <a:buNone/>
              <a:defRPr sz="900">
                <a:solidFill>
                  <a:srgbClr val="97999B"/>
                </a:solidFill>
                <a:latin typeface="Trebuchet MS"/>
                <a:cs typeface="Trebuchet MS"/>
              </a:defRPr>
            </a:lvl4pPr>
            <a:lvl5pPr marL="1828800" indent="0">
              <a:buNone/>
              <a:defRPr sz="900">
                <a:solidFill>
                  <a:srgbClr val="97999B"/>
                </a:solidFill>
                <a:latin typeface="Trebuchet MS"/>
                <a:cs typeface="Trebuchet MS"/>
              </a:defRPr>
            </a:lvl5pPr>
          </a:lstStyle>
          <a:p>
            <a:pPr lvl="0"/>
            <a:r>
              <a:rPr lang="en-US" dirty="0"/>
              <a:t>Subtitle would go here and can extend onto several lines like this example shows </a:t>
            </a:r>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l="-2189" t="-3304" r="28581" b="18829"/>
          <a:stretch/>
        </p:blipFill>
        <p:spPr>
          <a:xfrm>
            <a:off x="4995257" y="1665650"/>
            <a:ext cx="4166673" cy="336355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hank You">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254999" y="4578836"/>
            <a:ext cx="652379" cy="273050"/>
          </a:xfrm>
          <a:prstGeom prst="rect">
            <a:avLst/>
          </a:prstGeom>
        </p:spPr>
        <p:txBody>
          <a:bodyPr/>
          <a:lstStyle/>
          <a:p>
            <a:fld id="{B4912D95-9EAC-F54B-ACA4-A6FD5A6624C2}" type="slidenum">
              <a:rPr lang="en-US" smtClean="0"/>
              <a:pPr/>
              <a:t>‹#›</a:t>
            </a:fld>
            <a:endParaRPr lang="en-US" dirty="0"/>
          </a:p>
        </p:txBody>
      </p:sp>
      <p:pic>
        <p:nvPicPr>
          <p:cNvPr id="4" name="Picture 3"/>
          <p:cNvPicPr>
            <a:picLocks noChangeAspect="1"/>
          </p:cNvPicPr>
          <p:nvPr userDrawn="1"/>
        </p:nvPicPr>
        <p:blipFill rotWithShape="1">
          <a:blip r:embed="rId2" cstate="screen">
            <a:alphaModFix amt="40000"/>
            <a:extLst>
              <a:ext uri="{28A0092B-C50C-407E-A947-70E740481C1C}">
                <a14:useLocalDpi xmlns:a14="http://schemas.microsoft.com/office/drawing/2010/main"/>
              </a:ext>
            </a:extLst>
          </a:blip>
          <a:srcRect/>
          <a:stretch/>
        </p:blipFill>
        <p:spPr>
          <a:xfrm>
            <a:off x="0" y="1"/>
            <a:ext cx="9144000" cy="5143500"/>
          </a:xfrm>
          <a:prstGeom prst="rect">
            <a:avLst/>
          </a:prstGeom>
        </p:spPr>
      </p:pic>
      <p:sp>
        <p:nvSpPr>
          <p:cNvPr id="8" name="Rectangle 7"/>
          <p:cNvSpPr/>
          <p:nvPr userDrawn="1"/>
        </p:nvSpPr>
        <p:spPr>
          <a:xfrm>
            <a:off x="0" y="5031815"/>
            <a:ext cx="9144000" cy="12331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2"/>
              </a:solidFill>
            </a:endParaRPr>
          </a:p>
        </p:txBody>
      </p:sp>
      <p:sp>
        <p:nvSpPr>
          <p:cNvPr id="9" name="Text Placeholder 6"/>
          <p:cNvSpPr>
            <a:spLocks noGrp="1"/>
          </p:cNvSpPr>
          <p:nvPr>
            <p:ph type="body" sz="quarter" idx="11" hasCustomPrompt="1"/>
          </p:nvPr>
        </p:nvSpPr>
        <p:spPr>
          <a:xfrm>
            <a:off x="1146919" y="2178772"/>
            <a:ext cx="6855044" cy="830997"/>
          </a:xfrm>
          <a:prstGeom prst="rect">
            <a:avLst/>
          </a:prstGeom>
        </p:spPr>
        <p:txBody>
          <a:bodyPr vert="horz" anchor="ctr">
            <a:spAutoFit/>
          </a:bodyPr>
          <a:lstStyle>
            <a:lvl1pPr marL="0" indent="0" algn="ctr">
              <a:buNone/>
              <a:defRPr sz="4800" b="1">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Thank you</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8474" y="4386369"/>
            <a:ext cx="1948401" cy="534855"/>
          </a:xfrm>
          <a:prstGeom prst="rect">
            <a:avLst/>
          </a:prstGeom>
        </p:spPr>
      </p:pic>
      <p:pic>
        <p:nvPicPr>
          <p:cNvPr id="13" name="Pictur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285340" y="4374879"/>
            <a:ext cx="2536265" cy="54634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of Contents (3 points)">
    <p:spTree>
      <p:nvGrpSpPr>
        <p:cNvPr id="1" name=""/>
        <p:cNvGrpSpPr/>
        <p:nvPr/>
      </p:nvGrpSpPr>
      <p:grpSpPr>
        <a:xfrm>
          <a:off x="0" y="0"/>
          <a:ext cx="0" cy="0"/>
          <a:chOff x="0" y="0"/>
          <a:chExt cx="0" cy="0"/>
        </a:xfrm>
      </p:grpSpPr>
      <p:grpSp>
        <p:nvGrpSpPr>
          <p:cNvPr id="28" name="Group 27"/>
          <p:cNvGrpSpPr/>
          <p:nvPr userDrawn="1"/>
        </p:nvGrpSpPr>
        <p:grpSpPr>
          <a:xfrm>
            <a:off x="1227328" y="1424287"/>
            <a:ext cx="3680971" cy="307753"/>
            <a:chOff x="1227328" y="1424287"/>
            <a:chExt cx="3680971" cy="307753"/>
          </a:xfrm>
        </p:grpSpPr>
        <p:cxnSp>
          <p:nvCxnSpPr>
            <p:cNvPr id="29" name="Straight Connector 28"/>
            <p:cNvCxnSpPr/>
            <p:nvPr userDrawn="1"/>
          </p:nvCxnSpPr>
          <p:spPr>
            <a:xfrm flipV="1">
              <a:off x="1840813" y="1611995"/>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1227328" y="1424287"/>
              <a:ext cx="307753" cy="30775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endParaRPr lang="en-US" sz="1200" b="1" kern="1200" dirty="0">
                <a:solidFill>
                  <a:prstClr val="white"/>
                </a:solidFill>
                <a:latin typeface="Arial" charset="0"/>
                <a:ea typeface="Arial" charset="0"/>
                <a:cs typeface="Arial" charset="0"/>
              </a:endParaRPr>
            </a:p>
          </p:txBody>
        </p:sp>
        <p:sp>
          <p:nvSpPr>
            <p:cNvPr id="31" name="TextBox 30"/>
            <p:cNvSpPr txBox="1"/>
            <p:nvPr/>
          </p:nvSpPr>
          <p:spPr>
            <a:xfrm>
              <a:off x="1251614" y="1429474"/>
              <a:ext cx="312903" cy="276999"/>
            </a:xfrm>
            <a:prstGeom prst="rect">
              <a:avLst/>
            </a:prstGeom>
            <a:noFill/>
          </p:spPr>
          <p:txBody>
            <a:bodyPr wrap="square" rtlCol="0">
              <a:spAutoFit/>
            </a:bodyPr>
            <a:lstStyle/>
            <a:p>
              <a:r>
                <a:rPr lang="en-US" sz="1200" b="1" dirty="0">
                  <a:solidFill>
                    <a:schemeClr val="bg1"/>
                  </a:solidFill>
                  <a:latin typeface="Arial"/>
                  <a:cs typeface="Arial"/>
                </a:rPr>
                <a:t>1</a:t>
              </a:r>
            </a:p>
          </p:txBody>
        </p:sp>
      </p:grpSp>
      <p:grpSp>
        <p:nvGrpSpPr>
          <p:cNvPr id="32" name="Group 31"/>
          <p:cNvGrpSpPr/>
          <p:nvPr userDrawn="1"/>
        </p:nvGrpSpPr>
        <p:grpSpPr>
          <a:xfrm>
            <a:off x="1232972" y="2017404"/>
            <a:ext cx="3675327" cy="298221"/>
            <a:chOff x="1232972" y="2017404"/>
            <a:chExt cx="3675327" cy="298221"/>
          </a:xfrm>
        </p:grpSpPr>
        <p:sp>
          <p:nvSpPr>
            <p:cNvPr id="33" name="Oval 32"/>
            <p:cNvSpPr/>
            <p:nvPr userDrawn="1"/>
          </p:nvSpPr>
          <p:spPr>
            <a:xfrm>
              <a:off x="1236860" y="2017404"/>
              <a:ext cx="298221" cy="298221"/>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grpSp>
          <p:nvGrpSpPr>
            <p:cNvPr id="34" name="Group 33"/>
            <p:cNvGrpSpPr/>
            <p:nvPr userDrawn="1"/>
          </p:nvGrpSpPr>
          <p:grpSpPr>
            <a:xfrm>
              <a:off x="1232972" y="2021694"/>
              <a:ext cx="3675327" cy="276999"/>
              <a:chOff x="1232972" y="2021694"/>
              <a:chExt cx="3675327" cy="276999"/>
            </a:xfrm>
          </p:grpSpPr>
          <p:cxnSp>
            <p:nvCxnSpPr>
              <p:cNvPr id="35" name="Straight Connector 34"/>
              <p:cNvCxnSpPr/>
              <p:nvPr userDrawn="1"/>
            </p:nvCxnSpPr>
            <p:spPr>
              <a:xfrm flipV="1">
                <a:off x="1840813" y="2209924"/>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userDrawn="1"/>
            </p:nvSpPr>
            <p:spPr>
              <a:xfrm>
                <a:off x="1232972" y="2021694"/>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2</a:t>
                </a:r>
              </a:p>
            </p:txBody>
          </p:sp>
        </p:grpSp>
      </p:grpSp>
      <p:sp>
        <p:nvSpPr>
          <p:cNvPr id="40" name="Text Placeholder 13"/>
          <p:cNvSpPr>
            <a:spLocks noGrp="1"/>
          </p:cNvSpPr>
          <p:nvPr>
            <p:ph type="body" sz="quarter" idx="11" hasCustomPrompt="1"/>
          </p:nvPr>
        </p:nvSpPr>
        <p:spPr>
          <a:xfrm>
            <a:off x="5111750" y="1120411"/>
            <a:ext cx="3373438" cy="3222802"/>
          </a:xfrm>
          <a:prstGeom prst="rect">
            <a:avLst/>
          </a:prstGeom>
        </p:spPr>
        <p:txBody>
          <a:bodyPr vert="horz"/>
          <a:lstStyle>
            <a:lvl1pPr marL="0" indent="0">
              <a:lnSpc>
                <a:spcPct val="250000"/>
              </a:lnSpc>
              <a:spcBef>
                <a:spcPts val="0"/>
              </a:spcBef>
              <a:buNone/>
              <a:defRPr sz="1600" baseline="0">
                <a:solidFill>
                  <a:schemeClr val="accent5">
                    <a:lumMod val="50000"/>
                  </a:schemeClr>
                </a:solidFill>
                <a:latin typeface="Trebuchet MS"/>
                <a:cs typeface="Trebuchet MS"/>
              </a:defRPr>
            </a:lvl1pPr>
            <a:lvl2pPr marL="457200" indent="0">
              <a:buNone/>
              <a:defRPr sz="900">
                <a:solidFill>
                  <a:srgbClr val="97999B"/>
                </a:solidFill>
                <a:latin typeface="Trebuchet MS"/>
                <a:cs typeface="Trebuchet MS"/>
              </a:defRPr>
            </a:lvl2pPr>
            <a:lvl3pPr marL="914400" indent="0">
              <a:buNone/>
              <a:defRPr sz="900">
                <a:solidFill>
                  <a:srgbClr val="97999B"/>
                </a:solidFill>
                <a:latin typeface="Trebuchet MS"/>
                <a:cs typeface="Trebuchet MS"/>
              </a:defRPr>
            </a:lvl3pPr>
            <a:lvl4pPr marL="1371600" indent="0">
              <a:buNone/>
              <a:defRPr sz="900">
                <a:solidFill>
                  <a:srgbClr val="97999B"/>
                </a:solidFill>
                <a:latin typeface="Trebuchet MS"/>
                <a:cs typeface="Trebuchet MS"/>
              </a:defRPr>
            </a:lvl4pPr>
            <a:lvl5pPr marL="1828800" indent="0">
              <a:buNone/>
              <a:defRPr sz="900">
                <a:solidFill>
                  <a:srgbClr val="97999B"/>
                </a:solidFill>
                <a:latin typeface="Trebuchet MS"/>
                <a:cs typeface="Trebuchet MS"/>
              </a:defRPr>
            </a:lvl5pPr>
          </a:lstStyle>
          <a:p>
            <a:pPr lvl="0"/>
            <a:r>
              <a:rPr lang="en-US" dirty="0"/>
              <a:t>First topic </a:t>
            </a:r>
          </a:p>
          <a:p>
            <a:pPr lvl="0"/>
            <a:r>
              <a:rPr lang="en-US" dirty="0"/>
              <a:t>Second Topic</a:t>
            </a:r>
          </a:p>
          <a:p>
            <a:pPr lvl="0"/>
            <a:r>
              <a:rPr lang="en-US" dirty="0"/>
              <a:t>Third Topic</a:t>
            </a:r>
          </a:p>
        </p:txBody>
      </p:sp>
      <p:grpSp>
        <p:nvGrpSpPr>
          <p:cNvPr id="44" name="Group 43"/>
          <p:cNvGrpSpPr/>
          <p:nvPr userDrawn="1"/>
        </p:nvGrpSpPr>
        <p:grpSpPr>
          <a:xfrm>
            <a:off x="1233466" y="2606633"/>
            <a:ext cx="3674833" cy="276999"/>
            <a:chOff x="1233466" y="2606633"/>
            <a:chExt cx="3674833" cy="276999"/>
          </a:xfrm>
        </p:grpSpPr>
        <p:cxnSp>
          <p:nvCxnSpPr>
            <p:cNvPr id="45" name="Straight Connector 44"/>
            <p:cNvCxnSpPr/>
            <p:nvPr/>
          </p:nvCxnSpPr>
          <p:spPr>
            <a:xfrm flipV="1">
              <a:off x="1840813" y="2812606"/>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userDrawn="1"/>
          </p:nvSpPr>
          <p:spPr>
            <a:xfrm>
              <a:off x="1233466" y="2606633"/>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3</a:t>
              </a:r>
            </a:p>
          </p:txBody>
        </p:sp>
      </p:grpSp>
      <p:grpSp>
        <p:nvGrpSpPr>
          <p:cNvPr id="47" name="Group 46"/>
          <p:cNvGrpSpPr/>
          <p:nvPr userDrawn="1"/>
        </p:nvGrpSpPr>
        <p:grpSpPr>
          <a:xfrm>
            <a:off x="1233466" y="2600989"/>
            <a:ext cx="312903" cy="303033"/>
            <a:chOff x="1233466" y="2600989"/>
            <a:chExt cx="312903" cy="303033"/>
          </a:xfrm>
        </p:grpSpPr>
        <p:sp>
          <p:nvSpPr>
            <p:cNvPr id="48" name="Oval 47"/>
            <p:cNvSpPr/>
            <p:nvPr/>
          </p:nvSpPr>
          <p:spPr>
            <a:xfrm>
              <a:off x="1236860" y="2600989"/>
              <a:ext cx="303033" cy="30303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sp>
          <p:nvSpPr>
            <p:cNvPr id="49" name="TextBox 48"/>
            <p:cNvSpPr txBox="1"/>
            <p:nvPr userDrawn="1"/>
          </p:nvSpPr>
          <p:spPr>
            <a:xfrm>
              <a:off x="1233466" y="2606633"/>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3</a:t>
              </a:r>
            </a:p>
          </p:txBody>
        </p:sp>
      </p:grpSp>
      <p:sp>
        <p:nvSpPr>
          <p:cNvPr id="20" name="Text Placeholder 3"/>
          <p:cNvSpPr>
            <a:spLocks noGrp="1"/>
          </p:cNvSpPr>
          <p:nvPr>
            <p:ph type="body" sz="quarter" idx="12" hasCustomPrompt="1"/>
          </p:nvPr>
        </p:nvSpPr>
        <p:spPr>
          <a:xfrm>
            <a:off x="1150363" y="545378"/>
            <a:ext cx="7334826" cy="465138"/>
          </a:xfrm>
          <a:prstGeom prst="rect">
            <a:avLst/>
          </a:prstGeom>
        </p:spPr>
        <p:txBody>
          <a:bodyPr vert="horz"/>
          <a:lstStyle>
            <a:lvl1pPr marL="0" indent="0">
              <a:buFont typeface="Arial"/>
              <a:buNone/>
              <a:defRPr sz="2000" b="1" baseline="0">
                <a:solidFill>
                  <a:schemeClr val="tx2"/>
                </a:solidFill>
              </a:defRPr>
            </a:lvl1pPr>
            <a:lvl2pPr marL="457200" indent="0">
              <a:buFont typeface="Arial"/>
              <a:buNone/>
              <a:defRPr sz="2000"/>
            </a:lvl2pPr>
            <a:lvl3pPr marL="914400" indent="0">
              <a:buFont typeface="Arial"/>
              <a:buNone/>
              <a:defRPr sz="2000"/>
            </a:lvl3pPr>
            <a:lvl4pPr marL="1371600" indent="0">
              <a:buFont typeface="Arial"/>
              <a:buNone/>
              <a:defRPr sz="2000"/>
            </a:lvl4pPr>
            <a:lvl5pPr marL="1828800" indent="0">
              <a:buFont typeface="Arial"/>
              <a:buNone/>
              <a:defRPr sz="2000"/>
            </a:lvl5pPr>
          </a:lstStyle>
          <a:p>
            <a:pPr lvl="0"/>
            <a:r>
              <a:rPr lang="en-US" dirty="0"/>
              <a:t>Click Here to Edit Today’s Discussion </a:t>
            </a:r>
          </a:p>
        </p:txBody>
      </p:sp>
      <p:sp>
        <p:nvSpPr>
          <p:cNvPr id="4" name="Footer Placeholder 3"/>
          <p:cNvSpPr>
            <a:spLocks noGrp="1"/>
          </p:cNvSpPr>
          <p:nvPr>
            <p:ph type="ftr" sz="quarter" idx="13"/>
          </p:nvPr>
        </p:nvSpPr>
        <p:spPr/>
        <p:txBody>
          <a:bodyPr/>
          <a:lstStyle/>
          <a:p>
            <a:endParaRPr lang="en-US"/>
          </a:p>
        </p:txBody>
      </p:sp>
      <p:sp>
        <p:nvSpPr>
          <p:cNvPr id="5" name="Slide Number Placeholder 4"/>
          <p:cNvSpPr>
            <a:spLocks noGrp="1"/>
          </p:cNvSpPr>
          <p:nvPr>
            <p:ph type="sldNum" sz="quarter" idx="14"/>
          </p:nvPr>
        </p:nvSpPr>
        <p:spPr/>
        <p:txBody>
          <a:bodyPr/>
          <a:lstStyle/>
          <a:p>
            <a:fld id="{D08F9049-500A-CA42-B20A-7B1A6A36069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4 Points)">
    <p:spTree>
      <p:nvGrpSpPr>
        <p:cNvPr id="1" name=""/>
        <p:cNvGrpSpPr/>
        <p:nvPr/>
      </p:nvGrpSpPr>
      <p:grpSpPr>
        <a:xfrm>
          <a:off x="0" y="0"/>
          <a:ext cx="0" cy="0"/>
          <a:chOff x="0" y="0"/>
          <a:chExt cx="0" cy="0"/>
        </a:xfrm>
      </p:grpSpPr>
      <p:grpSp>
        <p:nvGrpSpPr>
          <p:cNvPr id="5" name="Group 4"/>
          <p:cNvGrpSpPr/>
          <p:nvPr userDrawn="1"/>
        </p:nvGrpSpPr>
        <p:grpSpPr>
          <a:xfrm>
            <a:off x="1227328" y="1424287"/>
            <a:ext cx="3680971" cy="307753"/>
            <a:chOff x="1227328" y="1424287"/>
            <a:chExt cx="3680971" cy="307753"/>
          </a:xfrm>
        </p:grpSpPr>
        <p:cxnSp>
          <p:nvCxnSpPr>
            <p:cNvPr id="6" name="Straight Connector 5"/>
            <p:cNvCxnSpPr/>
            <p:nvPr userDrawn="1"/>
          </p:nvCxnSpPr>
          <p:spPr>
            <a:xfrm flipV="1">
              <a:off x="1840813" y="1611995"/>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1227328" y="1424287"/>
              <a:ext cx="307753" cy="30775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endParaRPr lang="en-US" sz="1200" b="1" kern="1200" dirty="0">
                <a:solidFill>
                  <a:prstClr val="white"/>
                </a:solidFill>
                <a:latin typeface="Arial" charset="0"/>
                <a:ea typeface="Arial" charset="0"/>
                <a:cs typeface="Arial" charset="0"/>
              </a:endParaRPr>
            </a:p>
          </p:txBody>
        </p:sp>
        <p:sp>
          <p:nvSpPr>
            <p:cNvPr id="8" name="TextBox 7"/>
            <p:cNvSpPr txBox="1"/>
            <p:nvPr/>
          </p:nvSpPr>
          <p:spPr>
            <a:xfrm>
              <a:off x="1251614" y="1429474"/>
              <a:ext cx="312903" cy="276999"/>
            </a:xfrm>
            <a:prstGeom prst="rect">
              <a:avLst/>
            </a:prstGeom>
            <a:noFill/>
          </p:spPr>
          <p:txBody>
            <a:bodyPr wrap="square" rtlCol="0">
              <a:spAutoFit/>
            </a:bodyPr>
            <a:lstStyle/>
            <a:p>
              <a:r>
                <a:rPr lang="en-US" sz="1200" b="1" dirty="0">
                  <a:solidFill>
                    <a:schemeClr val="bg1"/>
                  </a:solidFill>
                  <a:latin typeface="Arial"/>
                  <a:cs typeface="Arial"/>
                </a:rPr>
                <a:t>1</a:t>
              </a:r>
            </a:p>
          </p:txBody>
        </p:sp>
      </p:grpSp>
      <p:grpSp>
        <p:nvGrpSpPr>
          <p:cNvPr id="9" name="Group 8"/>
          <p:cNvGrpSpPr/>
          <p:nvPr userDrawn="1"/>
        </p:nvGrpSpPr>
        <p:grpSpPr>
          <a:xfrm>
            <a:off x="1232972" y="2017404"/>
            <a:ext cx="3675327" cy="298221"/>
            <a:chOff x="1232972" y="2017404"/>
            <a:chExt cx="3675327" cy="298221"/>
          </a:xfrm>
        </p:grpSpPr>
        <p:sp>
          <p:nvSpPr>
            <p:cNvPr id="10" name="Oval 9"/>
            <p:cNvSpPr/>
            <p:nvPr userDrawn="1"/>
          </p:nvSpPr>
          <p:spPr>
            <a:xfrm>
              <a:off x="1236860" y="2017404"/>
              <a:ext cx="298221" cy="298221"/>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grpSp>
          <p:nvGrpSpPr>
            <p:cNvPr id="11" name="Group 10"/>
            <p:cNvGrpSpPr/>
            <p:nvPr userDrawn="1"/>
          </p:nvGrpSpPr>
          <p:grpSpPr>
            <a:xfrm>
              <a:off x="1232972" y="2021694"/>
              <a:ext cx="3675327" cy="276999"/>
              <a:chOff x="1232972" y="2021694"/>
              <a:chExt cx="3675327" cy="276999"/>
            </a:xfrm>
          </p:grpSpPr>
          <p:cxnSp>
            <p:nvCxnSpPr>
              <p:cNvPr id="12" name="Straight Connector 11"/>
              <p:cNvCxnSpPr/>
              <p:nvPr userDrawn="1"/>
            </p:nvCxnSpPr>
            <p:spPr>
              <a:xfrm flipV="1">
                <a:off x="1840813" y="2209924"/>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userDrawn="1"/>
            </p:nvSpPr>
            <p:spPr>
              <a:xfrm>
                <a:off x="1232972" y="2021694"/>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2</a:t>
                </a:r>
              </a:p>
            </p:txBody>
          </p:sp>
        </p:grpSp>
      </p:grpSp>
      <p:cxnSp>
        <p:nvCxnSpPr>
          <p:cNvPr id="14" name="Straight Connector 13"/>
          <p:cNvCxnSpPr/>
          <p:nvPr userDrawn="1"/>
        </p:nvCxnSpPr>
        <p:spPr>
          <a:xfrm flipV="1">
            <a:off x="1840813" y="2812606"/>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15" name="Group 14"/>
          <p:cNvGrpSpPr/>
          <p:nvPr userDrawn="1"/>
        </p:nvGrpSpPr>
        <p:grpSpPr>
          <a:xfrm>
            <a:off x="1233466" y="2600989"/>
            <a:ext cx="312903" cy="303033"/>
            <a:chOff x="1233466" y="2600989"/>
            <a:chExt cx="312903" cy="303033"/>
          </a:xfrm>
        </p:grpSpPr>
        <p:sp>
          <p:nvSpPr>
            <p:cNvPr id="16" name="Oval 15"/>
            <p:cNvSpPr/>
            <p:nvPr/>
          </p:nvSpPr>
          <p:spPr>
            <a:xfrm>
              <a:off x="1236860" y="2600989"/>
              <a:ext cx="303033" cy="30303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sp>
          <p:nvSpPr>
            <p:cNvPr id="17" name="TextBox 16"/>
            <p:cNvSpPr txBox="1"/>
            <p:nvPr userDrawn="1"/>
          </p:nvSpPr>
          <p:spPr>
            <a:xfrm>
              <a:off x="1233466" y="2606633"/>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3</a:t>
              </a:r>
            </a:p>
          </p:txBody>
        </p:sp>
      </p:grpSp>
      <p:grpSp>
        <p:nvGrpSpPr>
          <p:cNvPr id="18" name="Group 17"/>
          <p:cNvGrpSpPr/>
          <p:nvPr userDrawn="1"/>
        </p:nvGrpSpPr>
        <p:grpSpPr>
          <a:xfrm>
            <a:off x="1227328" y="3196920"/>
            <a:ext cx="3680971" cy="276999"/>
            <a:chOff x="1227328" y="3196920"/>
            <a:chExt cx="3680971" cy="276999"/>
          </a:xfrm>
        </p:grpSpPr>
        <p:cxnSp>
          <p:nvCxnSpPr>
            <p:cNvPr id="19" name="Straight Connector 18"/>
            <p:cNvCxnSpPr/>
            <p:nvPr/>
          </p:nvCxnSpPr>
          <p:spPr>
            <a:xfrm flipV="1">
              <a:off x="1840813" y="3403498"/>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userDrawn="1"/>
          </p:nvSpPr>
          <p:spPr>
            <a:xfrm>
              <a:off x="1227328" y="3196920"/>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4</a:t>
              </a:r>
            </a:p>
          </p:txBody>
        </p:sp>
      </p:grpSp>
      <p:sp>
        <p:nvSpPr>
          <p:cNvPr id="21" name="Text Placeholder 13"/>
          <p:cNvSpPr>
            <a:spLocks noGrp="1"/>
          </p:cNvSpPr>
          <p:nvPr>
            <p:ph type="body" sz="quarter" idx="11" hasCustomPrompt="1"/>
          </p:nvPr>
        </p:nvSpPr>
        <p:spPr>
          <a:xfrm>
            <a:off x="5111750" y="1140463"/>
            <a:ext cx="3373438" cy="3222802"/>
          </a:xfrm>
          <a:prstGeom prst="rect">
            <a:avLst/>
          </a:prstGeom>
        </p:spPr>
        <p:txBody>
          <a:bodyPr vert="horz"/>
          <a:lstStyle>
            <a:lvl1pPr marL="0" indent="0">
              <a:lnSpc>
                <a:spcPct val="275000"/>
              </a:lnSpc>
              <a:spcBef>
                <a:spcPts val="0"/>
              </a:spcBef>
              <a:buNone/>
              <a:defRPr sz="1400" baseline="0">
                <a:solidFill>
                  <a:schemeClr val="accent5">
                    <a:lumMod val="50000"/>
                  </a:schemeClr>
                </a:solidFill>
                <a:latin typeface="Trebuchet MS"/>
                <a:cs typeface="Trebuchet MS"/>
              </a:defRPr>
            </a:lvl1pPr>
            <a:lvl2pPr marL="457200" indent="0">
              <a:buNone/>
              <a:defRPr sz="900">
                <a:solidFill>
                  <a:srgbClr val="97999B"/>
                </a:solidFill>
                <a:latin typeface="Trebuchet MS"/>
                <a:cs typeface="Trebuchet MS"/>
              </a:defRPr>
            </a:lvl2pPr>
            <a:lvl3pPr marL="914400" indent="0">
              <a:buNone/>
              <a:defRPr sz="900">
                <a:solidFill>
                  <a:srgbClr val="97999B"/>
                </a:solidFill>
                <a:latin typeface="Trebuchet MS"/>
                <a:cs typeface="Trebuchet MS"/>
              </a:defRPr>
            </a:lvl3pPr>
            <a:lvl4pPr marL="1371600" indent="0">
              <a:buNone/>
              <a:defRPr sz="900">
                <a:solidFill>
                  <a:srgbClr val="97999B"/>
                </a:solidFill>
                <a:latin typeface="Trebuchet MS"/>
                <a:cs typeface="Trebuchet MS"/>
              </a:defRPr>
            </a:lvl4pPr>
            <a:lvl5pPr marL="1828800" indent="0">
              <a:buNone/>
              <a:defRPr sz="900">
                <a:solidFill>
                  <a:srgbClr val="97999B"/>
                </a:solidFill>
                <a:latin typeface="Trebuchet MS"/>
                <a:cs typeface="Trebuchet MS"/>
              </a:defRPr>
            </a:lvl5pPr>
          </a:lstStyle>
          <a:p>
            <a:pPr lvl="0"/>
            <a:r>
              <a:rPr lang="en-US" dirty="0"/>
              <a:t>First Topic </a:t>
            </a:r>
          </a:p>
          <a:p>
            <a:pPr lvl="0"/>
            <a:r>
              <a:rPr lang="en-US" dirty="0"/>
              <a:t>Second Topic</a:t>
            </a:r>
          </a:p>
          <a:p>
            <a:pPr lvl="0"/>
            <a:r>
              <a:rPr lang="en-US" dirty="0"/>
              <a:t>Third Topic</a:t>
            </a:r>
          </a:p>
          <a:p>
            <a:pPr lvl="0"/>
            <a:r>
              <a:rPr lang="en-US" dirty="0"/>
              <a:t>Fourth Topic</a:t>
            </a:r>
          </a:p>
        </p:txBody>
      </p:sp>
      <p:grpSp>
        <p:nvGrpSpPr>
          <p:cNvPr id="23" name="Group 22"/>
          <p:cNvGrpSpPr/>
          <p:nvPr userDrawn="1"/>
        </p:nvGrpSpPr>
        <p:grpSpPr>
          <a:xfrm>
            <a:off x="1219769" y="3166166"/>
            <a:ext cx="312903" cy="307753"/>
            <a:chOff x="1219769" y="3166166"/>
            <a:chExt cx="312903" cy="307753"/>
          </a:xfrm>
        </p:grpSpPr>
        <p:sp>
          <p:nvSpPr>
            <p:cNvPr id="24" name="Oval 23"/>
            <p:cNvSpPr/>
            <p:nvPr/>
          </p:nvSpPr>
          <p:spPr>
            <a:xfrm>
              <a:off x="1224397" y="3166166"/>
              <a:ext cx="307753" cy="307753"/>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sp>
          <p:nvSpPr>
            <p:cNvPr id="25" name="TextBox 24"/>
            <p:cNvSpPr txBox="1"/>
            <p:nvPr userDrawn="1"/>
          </p:nvSpPr>
          <p:spPr>
            <a:xfrm>
              <a:off x="1219769" y="3174240"/>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4</a:t>
              </a:r>
            </a:p>
          </p:txBody>
        </p:sp>
      </p:grpSp>
      <p:sp>
        <p:nvSpPr>
          <p:cNvPr id="26" name="Text Placeholder 3"/>
          <p:cNvSpPr>
            <a:spLocks noGrp="1"/>
          </p:cNvSpPr>
          <p:nvPr>
            <p:ph type="body" sz="quarter" idx="12" hasCustomPrompt="1"/>
          </p:nvPr>
        </p:nvSpPr>
        <p:spPr>
          <a:xfrm>
            <a:off x="1150363" y="545378"/>
            <a:ext cx="7334826" cy="465138"/>
          </a:xfrm>
          <a:prstGeom prst="rect">
            <a:avLst/>
          </a:prstGeom>
        </p:spPr>
        <p:txBody>
          <a:bodyPr vert="horz"/>
          <a:lstStyle>
            <a:lvl1pPr marL="0" indent="0">
              <a:buFont typeface="Arial"/>
              <a:buNone/>
              <a:defRPr sz="2000" b="1" baseline="0">
                <a:solidFill>
                  <a:schemeClr val="tx2"/>
                </a:solidFill>
              </a:defRPr>
            </a:lvl1pPr>
            <a:lvl2pPr marL="457200" indent="0">
              <a:buFont typeface="Arial"/>
              <a:buNone/>
              <a:defRPr sz="2000"/>
            </a:lvl2pPr>
            <a:lvl3pPr marL="914400" indent="0">
              <a:buFont typeface="Arial"/>
              <a:buNone/>
              <a:defRPr sz="2000"/>
            </a:lvl3pPr>
            <a:lvl4pPr marL="1371600" indent="0">
              <a:buFont typeface="Arial"/>
              <a:buNone/>
              <a:defRPr sz="2000"/>
            </a:lvl4pPr>
            <a:lvl5pPr marL="1828800" indent="0">
              <a:buFont typeface="Arial"/>
              <a:buNone/>
              <a:defRPr sz="2000"/>
            </a:lvl5pPr>
          </a:lstStyle>
          <a:p>
            <a:pPr lvl="0"/>
            <a:r>
              <a:rPr lang="en-US" dirty="0"/>
              <a:t>Click Here to Edit Today’s Discussion </a:t>
            </a:r>
          </a:p>
        </p:txBody>
      </p:sp>
      <p:sp>
        <p:nvSpPr>
          <p:cNvPr id="2" name="Footer Placeholder 1"/>
          <p:cNvSpPr>
            <a:spLocks noGrp="1"/>
          </p:cNvSpPr>
          <p:nvPr>
            <p:ph type="ftr"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D08F9049-500A-CA42-B20A-7B1A6A3606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s (5 Points">
    <p:spTree>
      <p:nvGrpSpPr>
        <p:cNvPr id="1" name=""/>
        <p:cNvGrpSpPr/>
        <p:nvPr/>
      </p:nvGrpSpPr>
      <p:grpSpPr>
        <a:xfrm>
          <a:off x="0" y="0"/>
          <a:ext cx="0" cy="0"/>
          <a:chOff x="0" y="0"/>
          <a:chExt cx="0" cy="0"/>
        </a:xfrm>
      </p:grpSpPr>
      <p:grpSp>
        <p:nvGrpSpPr>
          <p:cNvPr id="2" name="Group 1"/>
          <p:cNvGrpSpPr/>
          <p:nvPr userDrawn="1"/>
        </p:nvGrpSpPr>
        <p:grpSpPr>
          <a:xfrm>
            <a:off x="1227328" y="1424287"/>
            <a:ext cx="3680971" cy="307753"/>
            <a:chOff x="1227328" y="1424287"/>
            <a:chExt cx="3680971" cy="307753"/>
          </a:xfrm>
        </p:grpSpPr>
        <p:cxnSp>
          <p:nvCxnSpPr>
            <p:cNvPr id="6" name="Straight Connector 5"/>
            <p:cNvCxnSpPr/>
            <p:nvPr userDrawn="1"/>
          </p:nvCxnSpPr>
          <p:spPr>
            <a:xfrm flipV="1">
              <a:off x="1840813" y="1611995"/>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1227328" y="1424287"/>
              <a:ext cx="307753" cy="30775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endParaRPr lang="en-US" sz="1200" b="1" kern="1200" dirty="0">
                <a:solidFill>
                  <a:prstClr val="white"/>
                </a:solidFill>
                <a:latin typeface="Arial" charset="0"/>
                <a:ea typeface="Arial" charset="0"/>
                <a:cs typeface="Arial" charset="0"/>
              </a:endParaRPr>
            </a:p>
          </p:txBody>
        </p:sp>
        <p:sp>
          <p:nvSpPr>
            <p:cNvPr id="10" name="TextBox 9"/>
            <p:cNvSpPr txBox="1"/>
            <p:nvPr/>
          </p:nvSpPr>
          <p:spPr>
            <a:xfrm>
              <a:off x="1251614" y="1429474"/>
              <a:ext cx="312903" cy="276999"/>
            </a:xfrm>
            <a:prstGeom prst="rect">
              <a:avLst/>
            </a:prstGeom>
            <a:noFill/>
          </p:spPr>
          <p:txBody>
            <a:bodyPr wrap="square" rtlCol="0">
              <a:spAutoFit/>
            </a:bodyPr>
            <a:lstStyle/>
            <a:p>
              <a:r>
                <a:rPr lang="en-US" sz="1200" b="1" dirty="0">
                  <a:solidFill>
                    <a:schemeClr val="bg1"/>
                  </a:solidFill>
                  <a:latin typeface="Arial"/>
                  <a:cs typeface="Arial"/>
                </a:rPr>
                <a:t>1</a:t>
              </a:r>
            </a:p>
          </p:txBody>
        </p:sp>
      </p:grpSp>
      <p:sp>
        <p:nvSpPr>
          <p:cNvPr id="25" name="Oval 24"/>
          <p:cNvSpPr/>
          <p:nvPr/>
        </p:nvSpPr>
        <p:spPr>
          <a:xfrm>
            <a:off x="1227328" y="3768159"/>
            <a:ext cx="307753" cy="30775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grpSp>
        <p:nvGrpSpPr>
          <p:cNvPr id="3" name="Group 2"/>
          <p:cNvGrpSpPr/>
          <p:nvPr userDrawn="1"/>
        </p:nvGrpSpPr>
        <p:grpSpPr>
          <a:xfrm>
            <a:off x="1232972" y="2017404"/>
            <a:ext cx="3675327" cy="298221"/>
            <a:chOff x="1232972" y="2017404"/>
            <a:chExt cx="3675327" cy="298221"/>
          </a:xfrm>
        </p:grpSpPr>
        <p:sp>
          <p:nvSpPr>
            <p:cNvPr id="16" name="Oval 15"/>
            <p:cNvSpPr/>
            <p:nvPr userDrawn="1"/>
          </p:nvSpPr>
          <p:spPr>
            <a:xfrm>
              <a:off x="1236860" y="2017404"/>
              <a:ext cx="298221" cy="298221"/>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grpSp>
          <p:nvGrpSpPr>
            <p:cNvPr id="32" name="Group 31"/>
            <p:cNvGrpSpPr/>
            <p:nvPr userDrawn="1"/>
          </p:nvGrpSpPr>
          <p:grpSpPr>
            <a:xfrm>
              <a:off x="1232972" y="2021694"/>
              <a:ext cx="3675327" cy="276999"/>
              <a:chOff x="1232972" y="2021694"/>
              <a:chExt cx="3675327" cy="276999"/>
            </a:xfrm>
          </p:grpSpPr>
          <p:cxnSp>
            <p:nvCxnSpPr>
              <p:cNvPr id="17" name="Straight Connector 16"/>
              <p:cNvCxnSpPr/>
              <p:nvPr userDrawn="1"/>
            </p:nvCxnSpPr>
            <p:spPr>
              <a:xfrm flipV="1">
                <a:off x="1840813" y="2209924"/>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userDrawn="1"/>
            </p:nvSpPr>
            <p:spPr>
              <a:xfrm>
                <a:off x="1232972" y="2021694"/>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2</a:t>
                </a:r>
              </a:p>
            </p:txBody>
          </p:sp>
        </p:grpSp>
      </p:grpSp>
      <p:cxnSp>
        <p:nvCxnSpPr>
          <p:cNvPr id="20" name="Straight Connector 19"/>
          <p:cNvCxnSpPr/>
          <p:nvPr/>
        </p:nvCxnSpPr>
        <p:spPr>
          <a:xfrm flipV="1">
            <a:off x="1840813" y="2812606"/>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8" name="Group 7"/>
          <p:cNvGrpSpPr/>
          <p:nvPr userDrawn="1"/>
        </p:nvGrpSpPr>
        <p:grpSpPr>
          <a:xfrm>
            <a:off x="1233466" y="2600989"/>
            <a:ext cx="312903" cy="303033"/>
            <a:chOff x="1233466" y="2600989"/>
            <a:chExt cx="312903" cy="303033"/>
          </a:xfrm>
        </p:grpSpPr>
        <p:sp>
          <p:nvSpPr>
            <p:cNvPr id="19" name="Oval 18"/>
            <p:cNvSpPr/>
            <p:nvPr/>
          </p:nvSpPr>
          <p:spPr>
            <a:xfrm>
              <a:off x="1236860" y="2600989"/>
              <a:ext cx="303033" cy="303033"/>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sp>
          <p:nvSpPr>
            <p:cNvPr id="29" name="TextBox 28"/>
            <p:cNvSpPr txBox="1"/>
            <p:nvPr userDrawn="1"/>
          </p:nvSpPr>
          <p:spPr>
            <a:xfrm>
              <a:off x="1233466" y="2606633"/>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3</a:t>
              </a:r>
            </a:p>
          </p:txBody>
        </p:sp>
      </p:grpSp>
      <p:cxnSp>
        <p:nvCxnSpPr>
          <p:cNvPr id="23" name="Straight Connector 22"/>
          <p:cNvCxnSpPr/>
          <p:nvPr/>
        </p:nvCxnSpPr>
        <p:spPr>
          <a:xfrm flipV="1">
            <a:off x="1840813" y="3403498"/>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12" name="Group 11"/>
          <p:cNvGrpSpPr/>
          <p:nvPr userDrawn="1"/>
        </p:nvGrpSpPr>
        <p:grpSpPr>
          <a:xfrm>
            <a:off x="1219769" y="3166166"/>
            <a:ext cx="312903" cy="307753"/>
            <a:chOff x="1219769" y="3166166"/>
            <a:chExt cx="312903" cy="307753"/>
          </a:xfrm>
        </p:grpSpPr>
        <p:sp>
          <p:nvSpPr>
            <p:cNvPr id="22" name="Oval 21"/>
            <p:cNvSpPr/>
            <p:nvPr/>
          </p:nvSpPr>
          <p:spPr>
            <a:xfrm>
              <a:off x="1224397" y="3166166"/>
              <a:ext cx="307753" cy="307753"/>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1200" b="1" kern="1200" dirty="0">
                <a:solidFill>
                  <a:schemeClr val="bg1"/>
                </a:solidFill>
                <a:latin typeface="Arial" charset="0"/>
                <a:ea typeface="Arial" charset="0"/>
                <a:cs typeface="Arial" charset="0"/>
              </a:endParaRPr>
            </a:p>
          </p:txBody>
        </p:sp>
        <p:sp>
          <p:nvSpPr>
            <p:cNvPr id="30" name="TextBox 29"/>
            <p:cNvSpPr txBox="1"/>
            <p:nvPr userDrawn="1"/>
          </p:nvSpPr>
          <p:spPr>
            <a:xfrm>
              <a:off x="1219769" y="3174240"/>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4</a:t>
              </a:r>
            </a:p>
          </p:txBody>
        </p:sp>
      </p:grpSp>
      <p:grpSp>
        <p:nvGrpSpPr>
          <p:cNvPr id="35" name="Group 34"/>
          <p:cNvGrpSpPr/>
          <p:nvPr userDrawn="1"/>
        </p:nvGrpSpPr>
        <p:grpSpPr>
          <a:xfrm>
            <a:off x="1224397" y="3780505"/>
            <a:ext cx="3683902" cy="276999"/>
            <a:chOff x="1224397" y="3780505"/>
            <a:chExt cx="3683902" cy="276999"/>
          </a:xfrm>
        </p:grpSpPr>
        <p:cxnSp>
          <p:nvCxnSpPr>
            <p:cNvPr id="26" name="Straight Connector 25"/>
            <p:cNvCxnSpPr/>
            <p:nvPr/>
          </p:nvCxnSpPr>
          <p:spPr>
            <a:xfrm flipV="1">
              <a:off x="1840813" y="3999663"/>
              <a:ext cx="3067486" cy="1705"/>
            </a:xfrm>
            <a:prstGeom prst="line">
              <a:avLst/>
            </a:prstGeom>
            <a:ln w="6350">
              <a:solidFill>
                <a:srgbClr val="C0C0C0"/>
              </a:solidFill>
              <a:prstDash val="sysDot"/>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userDrawn="1"/>
          </p:nvSpPr>
          <p:spPr>
            <a:xfrm>
              <a:off x="1224397" y="3780505"/>
              <a:ext cx="312903" cy="276999"/>
            </a:xfrm>
            <a:prstGeom prst="rect">
              <a:avLst/>
            </a:prstGeom>
            <a:noFill/>
          </p:spPr>
          <p:txBody>
            <a:bodyPr wrap="square" rtlCol="0">
              <a:spAutoFit/>
            </a:bodyPr>
            <a:lstStyle/>
            <a:p>
              <a:pPr algn="ctr"/>
              <a:r>
                <a:rPr lang="en-US" sz="1200" b="1" dirty="0">
                  <a:solidFill>
                    <a:schemeClr val="bg1"/>
                  </a:solidFill>
                  <a:latin typeface="Arial"/>
                  <a:cs typeface="Arial"/>
                </a:rPr>
                <a:t>5</a:t>
              </a:r>
            </a:p>
          </p:txBody>
        </p:sp>
      </p:grpSp>
      <p:sp>
        <p:nvSpPr>
          <p:cNvPr id="14" name="Text Placeholder 13"/>
          <p:cNvSpPr>
            <a:spLocks noGrp="1"/>
          </p:cNvSpPr>
          <p:nvPr userDrawn="1">
            <p:ph type="body" sz="quarter" idx="10" hasCustomPrompt="1"/>
          </p:nvPr>
        </p:nvSpPr>
        <p:spPr>
          <a:xfrm>
            <a:off x="5111750" y="1140463"/>
            <a:ext cx="3373438" cy="3222802"/>
          </a:xfrm>
          <a:prstGeom prst="rect">
            <a:avLst/>
          </a:prstGeom>
        </p:spPr>
        <p:txBody>
          <a:bodyPr vert="horz"/>
          <a:lstStyle>
            <a:lvl1pPr marL="0" indent="0">
              <a:lnSpc>
                <a:spcPct val="275000"/>
              </a:lnSpc>
              <a:spcBef>
                <a:spcPts val="0"/>
              </a:spcBef>
              <a:buNone/>
              <a:defRPr sz="1400" baseline="0">
                <a:solidFill>
                  <a:schemeClr val="accent5">
                    <a:lumMod val="50000"/>
                  </a:schemeClr>
                </a:solidFill>
                <a:latin typeface="Trebuchet MS"/>
                <a:cs typeface="Trebuchet MS"/>
              </a:defRPr>
            </a:lvl1pPr>
            <a:lvl2pPr marL="457200" indent="0">
              <a:buNone/>
              <a:defRPr sz="900">
                <a:solidFill>
                  <a:srgbClr val="97999B"/>
                </a:solidFill>
                <a:latin typeface="Trebuchet MS"/>
                <a:cs typeface="Trebuchet MS"/>
              </a:defRPr>
            </a:lvl2pPr>
            <a:lvl3pPr marL="914400" indent="0">
              <a:buNone/>
              <a:defRPr sz="900">
                <a:solidFill>
                  <a:srgbClr val="97999B"/>
                </a:solidFill>
                <a:latin typeface="Trebuchet MS"/>
                <a:cs typeface="Trebuchet MS"/>
              </a:defRPr>
            </a:lvl3pPr>
            <a:lvl4pPr marL="1371600" indent="0">
              <a:buNone/>
              <a:defRPr sz="900">
                <a:solidFill>
                  <a:srgbClr val="97999B"/>
                </a:solidFill>
                <a:latin typeface="Trebuchet MS"/>
                <a:cs typeface="Trebuchet MS"/>
              </a:defRPr>
            </a:lvl4pPr>
            <a:lvl5pPr marL="1828800" indent="0">
              <a:buNone/>
              <a:defRPr sz="900">
                <a:solidFill>
                  <a:srgbClr val="97999B"/>
                </a:solidFill>
                <a:latin typeface="Trebuchet MS"/>
                <a:cs typeface="Trebuchet MS"/>
              </a:defRPr>
            </a:lvl5pPr>
          </a:lstStyle>
          <a:p>
            <a:pPr lvl="0"/>
            <a:r>
              <a:rPr lang="en-US" dirty="0"/>
              <a:t>First Topic </a:t>
            </a:r>
          </a:p>
          <a:p>
            <a:pPr lvl="0"/>
            <a:r>
              <a:rPr lang="en-US" dirty="0"/>
              <a:t>Second Topic</a:t>
            </a:r>
          </a:p>
          <a:p>
            <a:pPr lvl="0"/>
            <a:r>
              <a:rPr lang="en-US" dirty="0"/>
              <a:t>Third Topic</a:t>
            </a:r>
          </a:p>
          <a:p>
            <a:pPr lvl="0"/>
            <a:r>
              <a:rPr lang="en-US" dirty="0"/>
              <a:t>Fourth Topic</a:t>
            </a:r>
          </a:p>
          <a:p>
            <a:pPr lvl="0"/>
            <a:r>
              <a:rPr lang="en-US" dirty="0"/>
              <a:t>Fifth Topic</a:t>
            </a:r>
          </a:p>
        </p:txBody>
      </p:sp>
      <p:sp>
        <p:nvSpPr>
          <p:cNvPr id="28" name="Text Placeholder 3"/>
          <p:cNvSpPr>
            <a:spLocks noGrp="1"/>
          </p:cNvSpPr>
          <p:nvPr>
            <p:ph type="body" sz="quarter" idx="12" hasCustomPrompt="1"/>
          </p:nvPr>
        </p:nvSpPr>
        <p:spPr>
          <a:xfrm>
            <a:off x="1150363" y="545378"/>
            <a:ext cx="7334826" cy="465138"/>
          </a:xfrm>
          <a:prstGeom prst="rect">
            <a:avLst/>
          </a:prstGeom>
        </p:spPr>
        <p:txBody>
          <a:bodyPr vert="horz"/>
          <a:lstStyle>
            <a:lvl1pPr marL="0" indent="0">
              <a:buFont typeface="Arial"/>
              <a:buNone/>
              <a:defRPr sz="2000" b="1" baseline="0">
                <a:solidFill>
                  <a:schemeClr val="tx2"/>
                </a:solidFill>
              </a:defRPr>
            </a:lvl1pPr>
            <a:lvl2pPr marL="457200" indent="0">
              <a:buFont typeface="Arial"/>
              <a:buNone/>
              <a:defRPr sz="2000"/>
            </a:lvl2pPr>
            <a:lvl3pPr marL="914400" indent="0">
              <a:buFont typeface="Arial"/>
              <a:buNone/>
              <a:defRPr sz="2000"/>
            </a:lvl3pPr>
            <a:lvl4pPr marL="1371600" indent="0">
              <a:buFont typeface="Arial"/>
              <a:buNone/>
              <a:defRPr sz="2000"/>
            </a:lvl4pPr>
            <a:lvl5pPr marL="1828800" indent="0">
              <a:buFont typeface="Arial"/>
              <a:buNone/>
              <a:defRPr sz="2000"/>
            </a:lvl5pPr>
          </a:lstStyle>
          <a:p>
            <a:pPr lvl="0"/>
            <a:r>
              <a:rPr lang="en-US" dirty="0"/>
              <a:t>Click Here to Edit Today’s Discussion </a:t>
            </a:r>
          </a:p>
        </p:txBody>
      </p:sp>
      <p:sp>
        <p:nvSpPr>
          <p:cNvPr id="4" name="Footer Placeholder 3"/>
          <p:cNvSpPr>
            <a:spLocks noGrp="1"/>
          </p:cNvSpPr>
          <p:nvPr>
            <p:ph type="ftr" sz="quarter" idx="13"/>
          </p:nvPr>
        </p:nvSpPr>
        <p:spPr/>
        <p:txBody>
          <a:bodyPr/>
          <a:lstStyle/>
          <a:p>
            <a:endParaRPr lang="en-US"/>
          </a:p>
        </p:txBody>
      </p:sp>
      <p:sp>
        <p:nvSpPr>
          <p:cNvPr id="5" name="Slide Number Placeholder 4"/>
          <p:cNvSpPr>
            <a:spLocks noGrp="1"/>
          </p:cNvSpPr>
          <p:nvPr>
            <p:ph type="sldNum" sz="quarter" idx="14"/>
          </p:nvPr>
        </p:nvSpPr>
        <p:spPr/>
        <p:txBody>
          <a:bodyPr/>
          <a:lstStyle/>
          <a:p>
            <a:fld id="{D08F9049-500A-CA42-B20A-7B1A6A3606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Numbered Points">
    <p:spTree>
      <p:nvGrpSpPr>
        <p:cNvPr id="1" name=""/>
        <p:cNvGrpSpPr/>
        <p:nvPr/>
      </p:nvGrpSpPr>
      <p:grpSpPr>
        <a:xfrm>
          <a:off x="0" y="0"/>
          <a:ext cx="0" cy="0"/>
          <a:chOff x="0" y="0"/>
          <a:chExt cx="0" cy="0"/>
        </a:xfrm>
      </p:grpSpPr>
      <p:sp>
        <p:nvSpPr>
          <p:cNvPr id="4" name="Oval 3"/>
          <p:cNvSpPr/>
          <p:nvPr userDrawn="1"/>
        </p:nvSpPr>
        <p:spPr>
          <a:xfrm>
            <a:off x="2942375"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1</a:t>
            </a:r>
          </a:p>
        </p:txBody>
      </p:sp>
      <p:sp>
        <p:nvSpPr>
          <p:cNvPr id="5" name="Oval 4"/>
          <p:cNvSpPr/>
          <p:nvPr userDrawn="1"/>
        </p:nvSpPr>
        <p:spPr>
          <a:xfrm>
            <a:off x="4370185" y="1830633"/>
            <a:ext cx="579002" cy="579002"/>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2</a:t>
            </a:r>
          </a:p>
        </p:txBody>
      </p:sp>
      <p:sp>
        <p:nvSpPr>
          <p:cNvPr id="6" name="Oval 5"/>
          <p:cNvSpPr/>
          <p:nvPr userDrawn="1"/>
        </p:nvSpPr>
        <p:spPr>
          <a:xfrm>
            <a:off x="5792585"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3</a:t>
            </a:r>
          </a:p>
        </p:txBody>
      </p:sp>
      <p:sp>
        <p:nvSpPr>
          <p:cNvPr id="9" name="Text Placeholder 6"/>
          <p:cNvSpPr>
            <a:spLocks noGrp="1"/>
          </p:cNvSpPr>
          <p:nvPr>
            <p:ph type="body" sz="quarter" idx="39" hasCustomPrompt="1"/>
          </p:nvPr>
        </p:nvSpPr>
        <p:spPr>
          <a:xfrm>
            <a:off x="1196976" y="1016877"/>
            <a:ext cx="6785640" cy="400110"/>
          </a:xfrm>
          <a:prstGeom prst="rect">
            <a:avLst/>
          </a:prstGeom>
        </p:spPr>
        <p:txBody>
          <a:bodyPr vert="horz" wrap="square" anchor="b" anchorCtr="0">
            <a:spAutoFit/>
          </a:bodyPr>
          <a:lstStyle>
            <a:lvl1pPr marL="0" indent="0" algn="ctr">
              <a:buNone/>
              <a:defRPr sz="2000" b="1" baseline="0">
                <a:solidFill>
                  <a:schemeClr val="accent4"/>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Short numbered points</a:t>
            </a:r>
          </a:p>
        </p:txBody>
      </p:sp>
      <p:sp>
        <p:nvSpPr>
          <p:cNvPr id="13" name="Text Placeholder 12"/>
          <p:cNvSpPr>
            <a:spLocks noGrp="1"/>
          </p:cNvSpPr>
          <p:nvPr>
            <p:ph type="body" sz="quarter" idx="40" hasCustomPrompt="1"/>
          </p:nvPr>
        </p:nvSpPr>
        <p:spPr>
          <a:xfrm>
            <a:off x="2712141" y="251777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4" name="Text Placeholder 12"/>
          <p:cNvSpPr>
            <a:spLocks noGrp="1"/>
          </p:cNvSpPr>
          <p:nvPr>
            <p:ph type="body" sz="quarter" idx="41" hasCustomPrompt="1"/>
          </p:nvPr>
        </p:nvSpPr>
        <p:spPr>
          <a:xfrm>
            <a:off x="4098096" y="252395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5" name="Text Placeholder 12"/>
          <p:cNvSpPr>
            <a:spLocks noGrp="1"/>
          </p:cNvSpPr>
          <p:nvPr>
            <p:ph type="body" sz="quarter" idx="42" hasCustomPrompt="1"/>
          </p:nvPr>
        </p:nvSpPr>
        <p:spPr>
          <a:xfrm>
            <a:off x="5527846" y="252395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2" name="Footer Placeholder 1"/>
          <p:cNvSpPr>
            <a:spLocks noGrp="1"/>
          </p:cNvSpPr>
          <p:nvPr>
            <p:ph type="ftr" sz="quarter" idx="43"/>
          </p:nvPr>
        </p:nvSpPr>
        <p:spPr/>
        <p:txBody>
          <a:bodyPr/>
          <a:lstStyle/>
          <a:p>
            <a:endParaRPr lang="en-US"/>
          </a:p>
        </p:txBody>
      </p:sp>
      <p:sp>
        <p:nvSpPr>
          <p:cNvPr id="7" name="Slide Number Placeholder 6"/>
          <p:cNvSpPr>
            <a:spLocks noGrp="1"/>
          </p:cNvSpPr>
          <p:nvPr>
            <p:ph type="sldNum" sz="quarter" idx="44"/>
          </p:nvPr>
        </p:nvSpPr>
        <p:spPr/>
        <p:txBody>
          <a:bodyPr/>
          <a:lstStyle/>
          <a:p>
            <a:fld id="{D08F9049-500A-CA42-B20A-7B1A6A3606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Numbered Points">
    <p:spTree>
      <p:nvGrpSpPr>
        <p:cNvPr id="1" name=""/>
        <p:cNvGrpSpPr/>
        <p:nvPr/>
      </p:nvGrpSpPr>
      <p:grpSpPr>
        <a:xfrm>
          <a:off x="0" y="0"/>
          <a:ext cx="0" cy="0"/>
          <a:chOff x="0" y="0"/>
          <a:chExt cx="0" cy="0"/>
        </a:xfrm>
      </p:grpSpPr>
      <p:sp>
        <p:nvSpPr>
          <p:cNvPr id="4" name="Oval 3"/>
          <p:cNvSpPr/>
          <p:nvPr userDrawn="1"/>
        </p:nvSpPr>
        <p:spPr>
          <a:xfrm>
            <a:off x="2239434"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1</a:t>
            </a:r>
          </a:p>
        </p:txBody>
      </p:sp>
      <p:sp>
        <p:nvSpPr>
          <p:cNvPr id="5" name="Oval 4"/>
          <p:cNvSpPr/>
          <p:nvPr userDrawn="1"/>
        </p:nvSpPr>
        <p:spPr>
          <a:xfrm>
            <a:off x="3667244" y="1830633"/>
            <a:ext cx="579002" cy="579002"/>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2</a:t>
            </a:r>
          </a:p>
        </p:txBody>
      </p:sp>
      <p:sp>
        <p:nvSpPr>
          <p:cNvPr id="6" name="Oval 5"/>
          <p:cNvSpPr/>
          <p:nvPr userDrawn="1"/>
        </p:nvSpPr>
        <p:spPr>
          <a:xfrm>
            <a:off x="5089644"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3</a:t>
            </a:r>
          </a:p>
        </p:txBody>
      </p:sp>
      <p:sp>
        <p:nvSpPr>
          <p:cNvPr id="7" name="Oval 6"/>
          <p:cNvSpPr/>
          <p:nvPr userDrawn="1"/>
        </p:nvSpPr>
        <p:spPr>
          <a:xfrm>
            <a:off x="6524744" y="1830633"/>
            <a:ext cx="579002" cy="579002"/>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4</a:t>
            </a:r>
          </a:p>
        </p:txBody>
      </p:sp>
      <p:sp>
        <p:nvSpPr>
          <p:cNvPr id="9" name="Text Placeholder 6"/>
          <p:cNvSpPr>
            <a:spLocks noGrp="1"/>
          </p:cNvSpPr>
          <p:nvPr>
            <p:ph type="body" sz="quarter" idx="39" hasCustomPrompt="1"/>
          </p:nvPr>
        </p:nvSpPr>
        <p:spPr>
          <a:xfrm>
            <a:off x="1196976" y="1016877"/>
            <a:ext cx="6785640" cy="400110"/>
          </a:xfrm>
          <a:prstGeom prst="rect">
            <a:avLst/>
          </a:prstGeom>
        </p:spPr>
        <p:txBody>
          <a:bodyPr vert="horz" wrap="square" anchor="b" anchorCtr="0">
            <a:spAutoFit/>
          </a:bodyPr>
          <a:lstStyle>
            <a:lvl1pPr marL="0" indent="0" algn="ctr">
              <a:buNone/>
              <a:defRPr sz="2000" b="1" baseline="0">
                <a:solidFill>
                  <a:schemeClr val="accent4"/>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Short numbered points</a:t>
            </a:r>
          </a:p>
        </p:txBody>
      </p:sp>
      <p:sp>
        <p:nvSpPr>
          <p:cNvPr id="13" name="Text Placeholder 12"/>
          <p:cNvSpPr>
            <a:spLocks noGrp="1"/>
          </p:cNvSpPr>
          <p:nvPr>
            <p:ph type="body" sz="quarter" idx="40" hasCustomPrompt="1"/>
          </p:nvPr>
        </p:nvSpPr>
        <p:spPr>
          <a:xfrm>
            <a:off x="2009200" y="251777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4" name="Text Placeholder 12"/>
          <p:cNvSpPr>
            <a:spLocks noGrp="1"/>
          </p:cNvSpPr>
          <p:nvPr>
            <p:ph type="body" sz="quarter" idx="41" hasCustomPrompt="1"/>
          </p:nvPr>
        </p:nvSpPr>
        <p:spPr>
          <a:xfrm>
            <a:off x="3395155" y="252395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5" name="Text Placeholder 12"/>
          <p:cNvSpPr>
            <a:spLocks noGrp="1"/>
          </p:cNvSpPr>
          <p:nvPr>
            <p:ph type="body" sz="quarter" idx="42" hasCustomPrompt="1"/>
          </p:nvPr>
        </p:nvSpPr>
        <p:spPr>
          <a:xfrm>
            <a:off x="4824905" y="252395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6" name="Text Placeholder 12"/>
          <p:cNvSpPr>
            <a:spLocks noGrp="1"/>
          </p:cNvSpPr>
          <p:nvPr>
            <p:ph type="body" sz="quarter" idx="43" hasCustomPrompt="1"/>
          </p:nvPr>
        </p:nvSpPr>
        <p:spPr>
          <a:xfrm>
            <a:off x="6248238" y="251777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2" name="Footer Placeholder 1"/>
          <p:cNvSpPr>
            <a:spLocks noGrp="1"/>
          </p:cNvSpPr>
          <p:nvPr>
            <p:ph type="ftr" sz="quarter" idx="44"/>
          </p:nvPr>
        </p:nvSpPr>
        <p:spPr/>
        <p:txBody>
          <a:bodyPr/>
          <a:lstStyle/>
          <a:p>
            <a:endParaRPr lang="en-US"/>
          </a:p>
        </p:txBody>
      </p:sp>
      <p:sp>
        <p:nvSpPr>
          <p:cNvPr id="8" name="Slide Number Placeholder 7"/>
          <p:cNvSpPr>
            <a:spLocks noGrp="1"/>
          </p:cNvSpPr>
          <p:nvPr>
            <p:ph type="sldNum" sz="quarter" idx="45"/>
          </p:nvPr>
        </p:nvSpPr>
        <p:spPr/>
        <p:txBody>
          <a:bodyPr/>
          <a:lstStyle/>
          <a:p>
            <a:fld id="{D08F9049-500A-CA42-B20A-7B1A6A3606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 Numbered Points">
    <p:spTree>
      <p:nvGrpSpPr>
        <p:cNvPr id="1" name=""/>
        <p:cNvGrpSpPr/>
        <p:nvPr/>
      </p:nvGrpSpPr>
      <p:grpSpPr>
        <a:xfrm>
          <a:off x="0" y="0"/>
          <a:ext cx="0" cy="0"/>
          <a:chOff x="0" y="0"/>
          <a:chExt cx="0" cy="0"/>
        </a:xfrm>
      </p:grpSpPr>
      <p:sp>
        <p:nvSpPr>
          <p:cNvPr id="4" name="Oval 3"/>
          <p:cNvSpPr/>
          <p:nvPr userDrawn="1"/>
        </p:nvSpPr>
        <p:spPr>
          <a:xfrm>
            <a:off x="1427209"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1</a:t>
            </a:r>
          </a:p>
        </p:txBody>
      </p:sp>
      <p:sp>
        <p:nvSpPr>
          <p:cNvPr id="5" name="Oval 4"/>
          <p:cNvSpPr/>
          <p:nvPr userDrawn="1"/>
        </p:nvSpPr>
        <p:spPr>
          <a:xfrm>
            <a:off x="2855019" y="1830633"/>
            <a:ext cx="579002" cy="579002"/>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2</a:t>
            </a:r>
          </a:p>
        </p:txBody>
      </p:sp>
      <p:sp>
        <p:nvSpPr>
          <p:cNvPr id="6" name="Oval 5"/>
          <p:cNvSpPr/>
          <p:nvPr userDrawn="1"/>
        </p:nvSpPr>
        <p:spPr>
          <a:xfrm>
            <a:off x="4277419"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3</a:t>
            </a:r>
          </a:p>
        </p:txBody>
      </p:sp>
      <p:sp>
        <p:nvSpPr>
          <p:cNvPr id="7" name="Oval 6"/>
          <p:cNvSpPr/>
          <p:nvPr userDrawn="1"/>
        </p:nvSpPr>
        <p:spPr>
          <a:xfrm>
            <a:off x="5712519" y="1830633"/>
            <a:ext cx="579002" cy="579002"/>
          </a:xfrm>
          <a:prstGeom prst="ellipse">
            <a:avLst/>
          </a:prstGeom>
          <a:solidFill>
            <a:srgbClr val="308D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4</a:t>
            </a:r>
          </a:p>
        </p:txBody>
      </p:sp>
      <p:sp>
        <p:nvSpPr>
          <p:cNvPr id="8" name="Oval 7"/>
          <p:cNvSpPr/>
          <p:nvPr userDrawn="1"/>
        </p:nvSpPr>
        <p:spPr>
          <a:xfrm>
            <a:off x="7141269" y="1830633"/>
            <a:ext cx="579002" cy="579002"/>
          </a:xfrm>
          <a:prstGeom prst="ellipse">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charset="0"/>
                <a:ea typeface="Arial" charset="0"/>
                <a:cs typeface="Arial" charset="0"/>
              </a:rPr>
              <a:t>5</a:t>
            </a:r>
          </a:p>
        </p:txBody>
      </p:sp>
      <p:sp>
        <p:nvSpPr>
          <p:cNvPr id="9" name="Text Placeholder 6"/>
          <p:cNvSpPr>
            <a:spLocks noGrp="1"/>
          </p:cNvSpPr>
          <p:nvPr>
            <p:ph type="body" sz="quarter" idx="39" hasCustomPrompt="1"/>
          </p:nvPr>
        </p:nvSpPr>
        <p:spPr>
          <a:xfrm>
            <a:off x="1196976" y="1016877"/>
            <a:ext cx="6785640" cy="400110"/>
          </a:xfrm>
          <a:prstGeom prst="rect">
            <a:avLst/>
          </a:prstGeom>
        </p:spPr>
        <p:txBody>
          <a:bodyPr vert="horz" wrap="square" anchor="b" anchorCtr="0">
            <a:spAutoFit/>
          </a:bodyPr>
          <a:lstStyle>
            <a:lvl1pPr marL="0" indent="0" algn="ctr">
              <a:buNone/>
              <a:defRPr sz="2000" b="1" baseline="0">
                <a:solidFill>
                  <a:schemeClr val="accent4"/>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Short numbered points</a:t>
            </a:r>
          </a:p>
        </p:txBody>
      </p:sp>
      <p:sp>
        <p:nvSpPr>
          <p:cNvPr id="13" name="Text Placeholder 12"/>
          <p:cNvSpPr>
            <a:spLocks noGrp="1"/>
          </p:cNvSpPr>
          <p:nvPr>
            <p:ph type="body" sz="quarter" idx="40" hasCustomPrompt="1"/>
          </p:nvPr>
        </p:nvSpPr>
        <p:spPr>
          <a:xfrm>
            <a:off x="1196975" y="251777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4" name="Text Placeholder 12"/>
          <p:cNvSpPr>
            <a:spLocks noGrp="1"/>
          </p:cNvSpPr>
          <p:nvPr>
            <p:ph type="body" sz="quarter" idx="41" hasCustomPrompt="1"/>
          </p:nvPr>
        </p:nvSpPr>
        <p:spPr>
          <a:xfrm>
            <a:off x="2582930" y="252395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5" name="Text Placeholder 12"/>
          <p:cNvSpPr>
            <a:spLocks noGrp="1"/>
          </p:cNvSpPr>
          <p:nvPr>
            <p:ph type="body" sz="quarter" idx="42" hasCustomPrompt="1"/>
          </p:nvPr>
        </p:nvSpPr>
        <p:spPr>
          <a:xfrm>
            <a:off x="4012680" y="252395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6" name="Text Placeholder 12"/>
          <p:cNvSpPr>
            <a:spLocks noGrp="1"/>
          </p:cNvSpPr>
          <p:nvPr>
            <p:ph type="body" sz="quarter" idx="43" hasCustomPrompt="1"/>
          </p:nvPr>
        </p:nvSpPr>
        <p:spPr>
          <a:xfrm>
            <a:off x="5436013" y="251777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17" name="Text Placeholder 12"/>
          <p:cNvSpPr>
            <a:spLocks noGrp="1"/>
          </p:cNvSpPr>
          <p:nvPr>
            <p:ph type="body" sz="quarter" idx="44" hasCustomPrompt="1"/>
          </p:nvPr>
        </p:nvSpPr>
        <p:spPr>
          <a:xfrm>
            <a:off x="6865763" y="2517775"/>
            <a:ext cx="1116853" cy="1200329"/>
          </a:xfrm>
          <a:prstGeom prst="rect">
            <a:avLst/>
          </a:prstGeom>
        </p:spPr>
        <p:txBody>
          <a:bodyPr vert="horz">
            <a:spAutoFit/>
          </a:bodyPr>
          <a:lstStyle>
            <a:lvl1pPr marL="0" indent="0" algn="ctr">
              <a:buNone/>
              <a:defRPr sz="1200">
                <a:solidFill>
                  <a:schemeClr val="accent5">
                    <a:lumMod val="50000"/>
                  </a:schemeClr>
                </a:solidFill>
                <a:latin typeface="Trebuchet MS"/>
                <a:cs typeface="Trebuchet MS"/>
              </a:defRPr>
            </a:lvl1pPr>
            <a:lvl2pPr>
              <a:defRPr sz="1200"/>
            </a:lvl2pPr>
            <a:lvl3pPr>
              <a:defRPr sz="1200"/>
            </a:lvl3pPr>
            <a:lvl4pPr>
              <a:defRPr sz="1200"/>
            </a:lvl4pPr>
            <a:lvl5pPr>
              <a:defRPr sz="1200"/>
            </a:lvl5pPr>
          </a:lstStyle>
          <a:p>
            <a:pPr lvl="0"/>
            <a:r>
              <a:rPr lang="en-US" dirty="0"/>
              <a:t>This is an example of the ideal amount of text for this box</a:t>
            </a:r>
          </a:p>
        </p:txBody>
      </p:sp>
      <p:sp>
        <p:nvSpPr>
          <p:cNvPr id="2" name="Footer Placeholder 1"/>
          <p:cNvSpPr>
            <a:spLocks noGrp="1"/>
          </p:cNvSpPr>
          <p:nvPr>
            <p:ph type="ftr" sz="quarter" idx="45"/>
          </p:nvPr>
        </p:nvSpPr>
        <p:spPr/>
        <p:txBody>
          <a:bodyPr/>
          <a:lstStyle/>
          <a:p>
            <a:endParaRPr lang="en-US"/>
          </a:p>
        </p:txBody>
      </p:sp>
      <p:sp>
        <p:nvSpPr>
          <p:cNvPr id="10" name="Slide Number Placeholder 9"/>
          <p:cNvSpPr>
            <a:spLocks noGrp="1"/>
          </p:cNvSpPr>
          <p:nvPr>
            <p:ph type="sldNum" sz="quarter" idx="46"/>
          </p:nvPr>
        </p:nvSpPr>
        <p:spPr/>
        <p:txBody>
          <a:bodyPr/>
          <a:lstStyle/>
          <a:p>
            <a:fld id="{D08F9049-500A-CA42-B20A-7B1A6A36069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Paragraph Layout">
    <p:spTree>
      <p:nvGrpSpPr>
        <p:cNvPr id="1" name=""/>
        <p:cNvGrpSpPr/>
        <p:nvPr/>
      </p:nvGrpSpPr>
      <p:grpSpPr>
        <a:xfrm>
          <a:off x="0" y="0"/>
          <a:ext cx="0" cy="0"/>
          <a:chOff x="0" y="0"/>
          <a:chExt cx="0" cy="0"/>
        </a:xfrm>
      </p:grpSpPr>
      <p:sp>
        <p:nvSpPr>
          <p:cNvPr id="7" name="Text Placeholder 6"/>
          <p:cNvSpPr>
            <a:spLocks noGrp="1"/>
          </p:cNvSpPr>
          <p:nvPr>
            <p:ph type="body" sz="quarter" idx="11" hasCustomPrompt="1"/>
          </p:nvPr>
        </p:nvSpPr>
        <p:spPr>
          <a:xfrm>
            <a:off x="801688" y="638781"/>
            <a:ext cx="7262906" cy="492443"/>
          </a:xfrm>
          <a:prstGeom prst="rect">
            <a:avLst/>
          </a:prstGeom>
        </p:spPr>
        <p:txBody>
          <a:bodyPr vert="horz" wrap="square" anchor="b" anchorCtr="0">
            <a:spAutoFit/>
          </a:bodyPr>
          <a:lstStyle>
            <a:lvl1pPr marL="0" indent="0">
              <a:buNone/>
              <a:defRPr sz="2600" b="1">
                <a:solidFill>
                  <a:schemeClr val="tx2"/>
                </a:solidFill>
              </a:defRPr>
            </a:lvl1pPr>
            <a:lvl2pPr marL="457200" indent="0">
              <a:buNone/>
              <a:defRPr sz="2600" b="1">
                <a:solidFill>
                  <a:schemeClr val="accent1"/>
                </a:solidFill>
              </a:defRPr>
            </a:lvl2pPr>
            <a:lvl3pPr marL="914400" indent="0">
              <a:buNone/>
              <a:defRPr sz="2600" b="1">
                <a:solidFill>
                  <a:schemeClr val="accent1"/>
                </a:solidFill>
              </a:defRPr>
            </a:lvl3pPr>
            <a:lvl4pPr marL="1371600" indent="0">
              <a:buNone/>
              <a:defRPr sz="2600" b="1">
                <a:solidFill>
                  <a:schemeClr val="accent1"/>
                </a:solidFill>
              </a:defRPr>
            </a:lvl4pPr>
            <a:lvl5pPr marL="1828800" indent="0">
              <a:buNone/>
              <a:defRPr sz="2600" b="1">
                <a:solidFill>
                  <a:schemeClr val="accent1"/>
                </a:solidFill>
              </a:defRPr>
            </a:lvl5pPr>
          </a:lstStyle>
          <a:p>
            <a:pPr lvl="0"/>
            <a:r>
              <a:rPr lang="en-US" dirty="0"/>
              <a:t>Title of Slide </a:t>
            </a:r>
          </a:p>
        </p:txBody>
      </p:sp>
      <p:sp>
        <p:nvSpPr>
          <p:cNvPr id="9" name="Text Placeholder 8"/>
          <p:cNvSpPr>
            <a:spLocks noGrp="1"/>
          </p:cNvSpPr>
          <p:nvPr>
            <p:ph type="body" sz="quarter" idx="12" hasCustomPrompt="1"/>
          </p:nvPr>
        </p:nvSpPr>
        <p:spPr>
          <a:xfrm>
            <a:off x="801687" y="1131224"/>
            <a:ext cx="7262907" cy="2907376"/>
          </a:xfrm>
          <a:prstGeom prst="rect">
            <a:avLst/>
          </a:prstGeom>
        </p:spPr>
        <p:txBody>
          <a:bodyPr vert="horz" anchor="t" anchorCtr="0">
            <a:noAutofit/>
          </a:bodyPr>
          <a:lstStyle>
            <a:lvl1pPr marL="0" indent="0">
              <a:buNone/>
              <a:defRPr sz="1400" baseline="0">
                <a:solidFill>
                  <a:schemeClr val="accent5">
                    <a:lumMod val="50000"/>
                  </a:schemeClr>
                </a:solidFill>
                <a:latin typeface="Trebuchet MS"/>
                <a:cs typeface="Trebuchet MS"/>
              </a:defRPr>
            </a:lvl1pPr>
            <a:lvl2pPr marL="457200" indent="0">
              <a:buNone/>
              <a:defRPr sz="1000">
                <a:latin typeface="Trebuchet MS"/>
                <a:cs typeface="Trebuchet MS"/>
              </a:defRPr>
            </a:lvl2pPr>
            <a:lvl3pPr marL="914400" indent="0">
              <a:buNone/>
              <a:defRPr sz="1000">
                <a:latin typeface="Trebuchet MS"/>
                <a:cs typeface="Trebuchet MS"/>
              </a:defRPr>
            </a:lvl3pPr>
            <a:lvl4pPr marL="1371600" indent="0">
              <a:buNone/>
              <a:defRPr sz="1000">
                <a:latin typeface="Trebuchet MS"/>
                <a:cs typeface="Trebuchet MS"/>
              </a:defRPr>
            </a:lvl4pPr>
            <a:lvl5pPr marL="1828800" indent="0">
              <a:buNone/>
              <a:defRPr sz="1000">
                <a:latin typeface="Trebuchet MS"/>
                <a:cs typeface="Trebuchet MS"/>
              </a:defRPr>
            </a:lvl5pPr>
          </a:lstStyle>
          <a:p>
            <a:pPr lvl="0"/>
            <a:r>
              <a:rPr lang="en-US" dirty="0"/>
              <a:t>Approx. 700 characters over 2 paragraphs will go in this section. Lorem ipsum dolor sit amet, consectetuer adipiscing elit. Maecenas porttitor congue massa. Fusce posuere, magna sed pulvinar ultricies, purus lectus malesuada libero, sit amet commodo magna eros quis urna.</a:t>
            </a:r>
          </a:p>
          <a:p>
            <a:pPr lvl="0"/>
            <a:endParaRPr lang="en-US" dirty="0"/>
          </a:p>
          <a:p>
            <a:pPr lvl="0"/>
            <a:r>
              <a:rPr lang="en-US" dirty="0"/>
              <a:t>Nunc viverra imperdiet enim. Fusce est. Vivamus a </a:t>
            </a:r>
            <a:r>
              <a:rPr lang="en-US" dirty="0" err="1"/>
              <a:t>tellus</a:t>
            </a:r>
            <a:r>
              <a:rPr lang="en-US" dirty="0"/>
              <a:t>. Lorem ipsum dolor sit amet, consectetuer adipiscing elit. Maecenas porttitor congue massa. Fusce posuere, magna sed pulvinar ultricies, purus lectus malesuada libero, sit amet commodo magna eros </a:t>
            </a:r>
            <a:r>
              <a:rPr lang="en-US" dirty="0" err="1"/>
              <a:t>quis</a:t>
            </a:r>
            <a:r>
              <a:rPr lang="en-US" dirty="0"/>
              <a:t> </a:t>
            </a:r>
            <a:r>
              <a:rPr lang="en-US" dirty="0" err="1"/>
              <a:t>urna</a:t>
            </a:r>
            <a:r>
              <a:rPr lang="en-US" dirty="0"/>
              <a:t>. </a:t>
            </a:r>
            <a:r>
              <a:rPr lang="en-US" dirty="0" err="1"/>
              <a:t>Nunc</a:t>
            </a:r>
            <a:r>
              <a:rPr lang="en-US" dirty="0"/>
              <a:t> viverra imperdiet enim. Fusce est. Vivamus a </a:t>
            </a:r>
            <a:r>
              <a:rPr lang="en-US" dirty="0" err="1"/>
              <a:t>tellus</a:t>
            </a:r>
            <a:r>
              <a:rPr lang="en-US" dirty="0"/>
              <a:t>. </a:t>
            </a:r>
            <a:r>
              <a:rPr lang="en-US" dirty="0" err="1"/>
              <a:t>Pellentesque</a:t>
            </a:r>
            <a:r>
              <a:rPr lang="en-US" dirty="0"/>
              <a:t> habitant morbi tristique senectus et netus et malesuada fames ac turpis egestas. Proin pharetra nonummy pede. Mauris et </a:t>
            </a:r>
            <a:r>
              <a:rPr lang="en-US" dirty="0" err="1"/>
              <a:t>orci</a:t>
            </a:r>
            <a:r>
              <a:rPr lang="en-US" dirty="0"/>
              <a:t>. Lorem ipsum dolor sit amet, consectetuer adipiscing elit. Maecenas porttitor congue massa. Fusce posuere, magna sed pulvinar ultricies, purus lectus malesuada libero, sit amet commodo magna eros quis urna.</a:t>
            </a:r>
          </a:p>
          <a:p>
            <a:pPr lvl="0"/>
            <a:endParaRPr lang="en-US" dirty="0"/>
          </a:p>
          <a:p>
            <a:pPr lvl="0"/>
            <a:endParaRPr lang="en-US" dirty="0"/>
          </a:p>
          <a:p>
            <a:pPr lvl="0"/>
            <a:endParaRPr lang="en-US" dirty="0"/>
          </a:p>
        </p:txBody>
      </p:sp>
      <p:sp>
        <p:nvSpPr>
          <p:cNvPr id="12" name="Footer Placeholder 6"/>
          <p:cNvSpPr>
            <a:spLocks noGrp="1"/>
          </p:cNvSpPr>
          <p:nvPr>
            <p:ph type="ftr" sz="quarter" idx="3"/>
          </p:nvPr>
        </p:nvSpPr>
        <p:spPr>
          <a:xfrm>
            <a:off x="5111750" y="4543521"/>
            <a:ext cx="3086100"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endParaRPr lang="en-US" dirty="0"/>
          </a:p>
        </p:txBody>
      </p:sp>
      <p:sp>
        <p:nvSpPr>
          <p:cNvPr id="13" name="Slide Number Placeholder 8"/>
          <p:cNvSpPr>
            <a:spLocks noGrp="1"/>
          </p:cNvSpPr>
          <p:nvPr>
            <p:ph type="sldNum" sz="quarter" idx="4"/>
          </p:nvPr>
        </p:nvSpPr>
        <p:spPr>
          <a:xfrm>
            <a:off x="8197850" y="4543521"/>
            <a:ext cx="676424"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fld id="{D08F9049-500A-CA42-B20A-7B1A6A36069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userDrawn="1"/>
        </p:nvSpPr>
        <p:spPr>
          <a:xfrm>
            <a:off x="0" y="5031815"/>
            <a:ext cx="9144000" cy="12331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2"/>
              </a:solidFill>
            </a:endParaRPr>
          </a:p>
        </p:txBody>
      </p:sp>
      <p:pic>
        <p:nvPicPr>
          <p:cNvPr id="2" name="Picture 1"/>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48474" y="4386369"/>
            <a:ext cx="1948401" cy="534855"/>
          </a:xfrm>
          <a:prstGeom prst="rect">
            <a:avLst/>
          </a:prstGeom>
        </p:spPr>
      </p:pic>
      <p:sp>
        <p:nvSpPr>
          <p:cNvPr id="7" name="Footer Placeholder 6"/>
          <p:cNvSpPr>
            <a:spLocks noGrp="1"/>
          </p:cNvSpPr>
          <p:nvPr>
            <p:ph type="ftr" sz="quarter" idx="3"/>
          </p:nvPr>
        </p:nvSpPr>
        <p:spPr>
          <a:xfrm>
            <a:off x="5111750" y="4543521"/>
            <a:ext cx="3086100"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endParaRPr lang="en-US" dirty="0"/>
          </a:p>
        </p:txBody>
      </p:sp>
      <p:sp>
        <p:nvSpPr>
          <p:cNvPr id="9" name="Slide Number Placeholder 8"/>
          <p:cNvSpPr>
            <a:spLocks noGrp="1"/>
          </p:cNvSpPr>
          <p:nvPr>
            <p:ph type="sldNum" sz="quarter" idx="4"/>
          </p:nvPr>
        </p:nvSpPr>
        <p:spPr>
          <a:xfrm>
            <a:off x="8197850" y="4543521"/>
            <a:ext cx="676424" cy="273050"/>
          </a:xfrm>
          <a:prstGeom prst="rect">
            <a:avLst/>
          </a:prstGeom>
        </p:spPr>
        <p:txBody>
          <a:bodyPr vert="horz" lIns="91440" tIns="45720" rIns="91440" bIns="45720" rtlCol="0" anchor="ctr"/>
          <a:lstStyle>
            <a:lvl1pPr algn="r">
              <a:defRPr sz="1200" b="1">
                <a:solidFill>
                  <a:schemeClr val="tx1">
                    <a:tint val="75000"/>
                  </a:schemeClr>
                </a:solidFill>
              </a:defRPr>
            </a:lvl1pPr>
          </a:lstStyle>
          <a:p>
            <a:fld id="{D08F9049-500A-CA42-B20A-7B1A6A360698}" type="slidenum">
              <a:rPr lang="en-US" smtClean="0"/>
              <a:pPr/>
              <a:t>‹#›</a:t>
            </a:fld>
            <a:endParaRPr lang="en-US" dirty="0"/>
          </a:p>
        </p:txBody>
      </p:sp>
      <p:pic>
        <p:nvPicPr>
          <p:cNvPr id="10" name="Picture 9"/>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2285340" y="4374879"/>
            <a:ext cx="2536265" cy="546345"/>
          </a:xfrm>
          <a:prstGeom prst="rect">
            <a:avLst/>
          </a:prstGeom>
        </p:spPr>
      </p:pic>
    </p:spTree>
    <p:extLst>
      <p:ext uri="{BB962C8B-B14F-4D97-AF65-F5344CB8AC3E}">
        <p14:creationId xmlns:p14="http://schemas.microsoft.com/office/powerpoint/2010/main" val="678644860"/>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13"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hyperlink" Target="https://www.google.com/url?sa=i&amp;url=https%3A%2F%2Fuwaterloo.ca%2Fchem13-news-magazine%2Fnovember-2016%2Ffeature%2Ffentanyl&amp;psig=AOvVaw0f6Id87vdRsu3zJzer-xBn&amp;ust=1625025643800000&amp;source=images&amp;cd=vfe&amp;ved=0CAoQjRxqFwoTCKDuwbb6u_ECFQAAAAAdAAAAABAD"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hyperlink" Target="https://www.google.com/url?sa=i&amp;url=https%3A%2F%2Fuwaterloo.ca%2Fchem13-news-magazine%2Fnovember-2016%2Ffeature%2Ffentanyl&amp;psig=AOvVaw0f6Id87vdRsu3zJzer-xBn&amp;ust=1625025643800000&amp;source=images&amp;cd=vfe&amp;ved=0CAoQjRxqFwoTCKDuwbb6u_ECFQAAAAAdAAAAABAD" TargetMode="External"/><Relationship Id="rId1" Type="http://schemas.openxmlformats.org/officeDocument/2006/relationships/slideLayout" Target="../slideLayouts/slideLayout9.xml"/><Relationship Id="rId6" Type="http://schemas.openxmlformats.org/officeDocument/2006/relationships/hyperlink" Target="https://www.google.com/url?sa=i&amp;url=https%3A%2F%2Fcommons.wikimedia.org%2Fwiki%2FFile%3ALoperamide_Structure.svg&amp;psig=AOvVaw1Gl8caGtCUQmu9qJM-H6nB&amp;ust=1727212268558000&amp;source=images&amp;cd=vfe&amp;opi=89978449&amp;ved=0CBQQjRxqFwoTCLjLoKv92YgDFQAAAAAdAAAAABAQ" TargetMode="External"/><Relationship Id="rId5" Type="http://schemas.openxmlformats.org/officeDocument/2006/relationships/image" Target="../media/image15.gif"/><Relationship Id="rId4" Type="http://schemas.openxmlformats.org/officeDocument/2006/relationships/hyperlink" Target="https://www.google.com/url?sa=i&amp;url=https%3A%2F%2Fwww.chemicalbook.com%2FChemicalProductProperty_EN_CB3727463.htm&amp;psig=AOvVaw3OocEgJ12jFDRJRmIIKXLj&amp;ust=1727212010107000&amp;source=images&amp;cd=vfe&amp;opi=89978449&amp;ved=0CBQQjRxqFwoTCNjF59L82YgDFQAAAAAdAAAAABA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8" Type="http://schemas.openxmlformats.org/officeDocument/2006/relationships/image" Target="../media/image34.tiff"/><Relationship Id="rId3" Type="http://schemas.openxmlformats.org/officeDocument/2006/relationships/image" Target="../media/image33.tiff"/><Relationship Id="rId7"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3.tiff"/><Relationship Id="rId1" Type="http://schemas.openxmlformats.org/officeDocument/2006/relationships/slideLayout" Target="../slideLayouts/slideLayout9.xml"/><Relationship Id="rId6" Type="http://schemas.openxmlformats.org/officeDocument/2006/relationships/image" Target="../media/image42.tiff"/><Relationship Id="rId5" Type="http://schemas.openxmlformats.org/officeDocument/2006/relationships/image" Target="../media/image41.tiff"/><Relationship Id="rId4" Type="http://schemas.openxmlformats.org/officeDocument/2006/relationships/image" Target="../media/image34.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hyperlink" Target="https://illuminatecolorado.org/supportcolorado/" TargetMode="External"/><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www.google.com/url?sa=i&amp;url=https%3A%2F%2Fhelp.wrike.com%2Fhc%2Fen-us%2Fcommunity%2Fposts%2F360006830414-Discussion-Change-Management-&amp;psig=AOvVaw1Pe5NUrtThq190amZnDHam&amp;ust=1683308359157000&amp;source=images&amp;cd=vfe&amp;ved=0CBAQjRxqFwoTCLiawtua3P4CFQAAAAAdAAAAABAD" TargetMode="Externa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hyperlink" Target="mailto:Laurie.halmo@childrenscolorado.org"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3865" y="631046"/>
            <a:ext cx="7726856" cy="1628678"/>
          </a:xfrm>
        </p:spPr>
        <p:txBody>
          <a:bodyPr/>
          <a:lstStyle/>
          <a:p>
            <a:r>
              <a:rPr lang="en-US" dirty="0"/>
              <a:t>Meaningful and Equitable Perinatal Toxicology Testing</a:t>
            </a:r>
          </a:p>
        </p:txBody>
      </p:sp>
      <p:sp>
        <p:nvSpPr>
          <p:cNvPr id="4" name="Text Placeholder 3"/>
          <p:cNvSpPr>
            <a:spLocks noGrp="1"/>
          </p:cNvSpPr>
          <p:nvPr>
            <p:ph type="body" sz="quarter" idx="13"/>
          </p:nvPr>
        </p:nvSpPr>
        <p:spPr>
          <a:xfrm>
            <a:off x="573865" y="2269331"/>
            <a:ext cx="5826935" cy="1471172"/>
          </a:xfrm>
        </p:spPr>
        <p:txBody>
          <a:bodyPr/>
          <a:lstStyle/>
          <a:p>
            <a:r>
              <a:rPr lang="en-US" dirty="0"/>
              <a:t>Laurie Seidel Halmo, MD, FAAP</a:t>
            </a:r>
          </a:p>
          <a:p>
            <a:r>
              <a:rPr lang="en-US" dirty="0"/>
              <a:t>Assistant Professor of Pediatrics</a:t>
            </a:r>
          </a:p>
          <a:p>
            <a:r>
              <a:rPr lang="en-US" dirty="0"/>
              <a:t>University of Colorado School of Medicine</a:t>
            </a:r>
          </a:p>
          <a:p>
            <a:r>
              <a:rPr lang="en-US" dirty="0"/>
              <a:t>Volunteer Faculty, Rocky Mountain Poison and Drug Safety</a:t>
            </a:r>
          </a:p>
        </p:txBody>
      </p:sp>
    </p:spTree>
    <p:extLst>
      <p:ext uri="{BB962C8B-B14F-4D97-AF65-F5344CB8AC3E}">
        <p14:creationId xmlns:p14="http://schemas.microsoft.com/office/powerpoint/2010/main" val="1588243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533246-E602-D917-E58A-ED0A7A995C15}"/>
              </a:ext>
            </a:extLst>
          </p:cNvPr>
          <p:cNvSpPr>
            <a:spLocks noGrp="1"/>
          </p:cNvSpPr>
          <p:nvPr>
            <p:ph type="body" sz="quarter" idx="11"/>
          </p:nvPr>
        </p:nvSpPr>
        <p:spPr>
          <a:xfrm>
            <a:off x="115503" y="1753752"/>
            <a:ext cx="3128211" cy="1127188"/>
          </a:xfrm>
        </p:spPr>
        <p:txBody>
          <a:bodyPr/>
          <a:lstStyle/>
          <a:p>
            <a:r>
              <a:rPr lang="en-US" dirty="0"/>
              <a:t>…and where you look for it</a:t>
            </a:r>
          </a:p>
        </p:txBody>
      </p:sp>
      <p:sp>
        <p:nvSpPr>
          <p:cNvPr id="5" name="Slide Number Placeholder 4">
            <a:extLst>
              <a:ext uri="{FF2B5EF4-FFF2-40B4-BE49-F238E27FC236}">
                <a16:creationId xmlns:a16="http://schemas.microsoft.com/office/drawing/2014/main" id="{D4D82502-8562-8F91-CF15-57069703FFE1}"/>
              </a:ext>
            </a:extLst>
          </p:cNvPr>
          <p:cNvSpPr>
            <a:spLocks noGrp="1"/>
          </p:cNvSpPr>
          <p:nvPr>
            <p:ph type="sldNum" sz="quarter" idx="4"/>
          </p:nvPr>
        </p:nvSpPr>
        <p:spPr/>
        <p:txBody>
          <a:bodyPr/>
          <a:lstStyle/>
          <a:p>
            <a:fld id="{D08F9049-500A-CA42-B20A-7B1A6A360698}" type="slidenum">
              <a:rPr lang="en-US" smtClean="0"/>
              <a:pPr/>
              <a:t>10</a:t>
            </a:fld>
            <a:endParaRPr lang="en-US" dirty="0"/>
          </a:p>
        </p:txBody>
      </p:sp>
      <p:pic>
        <p:nvPicPr>
          <p:cNvPr id="7" name="Picture 6">
            <a:extLst>
              <a:ext uri="{FF2B5EF4-FFF2-40B4-BE49-F238E27FC236}">
                <a16:creationId xmlns:a16="http://schemas.microsoft.com/office/drawing/2014/main" id="{231951A0-C241-D300-F436-44D7E198F790}"/>
              </a:ext>
            </a:extLst>
          </p:cNvPr>
          <p:cNvPicPr>
            <a:picLocks noChangeAspect="1"/>
          </p:cNvPicPr>
          <p:nvPr/>
        </p:nvPicPr>
        <p:blipFill>
          <a:blip r:embed="rId2"/>
          <a:stretch>
            <a:fillRect/>
          </a:stretch>
        </p:blipFill>
        <p:spPr>
          <a:xfrm>
            <a:off x="116840" y="122685"/>
            <a:ext cx="7772400" cy="981131"/>
          </a:xfrm>
          <a:prstGeom prst="rect">
            <a:avLst/>
          </a:prstGeom>
        </p:spPr>
      </p:pic>
      <p:pic>
        <p:nvPicPr>
          <p:cNvPr id="8" name="Picture 7">
            <a:extLst>
              <a:ext uri="{FF2B5EF4-FFF2-40B4-BE49-F238E27FC236}">
                <a16:creationId xmlns:a16="http://schemas.microsoft.com/office/drawing/2014/main" id="{AE76C3DD-6AC8-356A-1D93-CF41ABBC5D39}"/>
              </a:ext>
            </a:extLst>
          </p:cNvPr>
          <p:cNvPicPr>
            <a:picLocks noChangeAspect="1"/>
          </p:cNvPicPr>
          <p:nvPr/>
        </p:nvPicPr>
        <p:blipFill>
          <a:blip r:embed="rId3"/>
          <a:stretch>
            <a:fillRect/>
          </a:stretch>
        </p:blipFill>
        <p:spPr>
          <a:xfrm>
            <a:off x="6310928" y="391954"/>
            <a:ext cx="2563346" cy="221296"/>
          </a:xfrm>
          <a:prstGeom prst="rect">
            <a:avLst/>
          </a:prstGeom>
        </p:spPr>
      </p:pic>
      <p:pic>
        <p:nvPicPr>
          <p:cNvPr id="6" name="Picture 5">
            <a:extLst>
              <a:ext uri="{FF2B5EF4-FFF2-40B4-BE49-F238E27FC236}">
                <a16:creationId xmlns:a16="http://schemas.microsoft.com/office/drawing/2014/main" id="{0CC5F781-3BD6-334A-F1BB-44F34FFA6758}"/>
              </a:ext>
            </a:extLst>
          </p:cNvPr>
          <p:cNvPicPr>
            <a:picLocks noChangeAspect="1"/>
          </p:cNvPicPr>
          <p:nvPr/>
        </p:nvPicPr>
        <p:blipFill>
          <a:blip r:embed="rId4"/>
          <a:stretch>
            <a:fillRect/>
          </a:stretch>
        </p:blipFill>
        <p:spPr>
          <a:xfrm>
            <a:off x="2952777" y="747339"/>
            <a:ext cx="5411358" cy="4267201"/>
          </a:xfrm>
          <a:prstGeom prst="rect">
            <a:avLst/>
          </a:prstGeom>
        </p:spPr>
      </p:pic>
    </p:spTree>
    <p:extLst>
      <p:ext uri="{BB962C8B-B14F-4D97-AF65-F5344CB8AC3E}">
        <p14:creationId xmlns:p14="http://schemas.microsoft.com/office/powerpoint/2010/main" val="1232158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D02F41-40D1-5E4C-8118-B5283552E387}"/>
              </a:ext>
            </a:extLst>
          </p:cNvPr>
          <p:cNvSpPr>
            <a:spLocks noGrp="1"/>
          </p:cNvSpPr>
          <p:nvPr>
            <p:ph type="body" sz="quarter" idx="11"/>
          </p:nvPr>
        </p:nvSpPr>
        <p:spPr/>
        <p:txBody>
          <a:bodyPr/>
          <a:lstStyle/>
          <a:p>
            <a:r>
              <a:rPr lang="en-US" dirty="0"/>
              <a:t>Cross Reactivity (and lack thereof)</a:t>
            </a:r>
          </a:p>
        </p:txBody>
      </p:sp>
      <p:sp>
        <p:nvSpPr>
          <p:cNvPr id="5" name="Slide Number Placeholder 4">
            <a:extLst>
              <a:ext uri="{FF2B5EF4-FFF2-40B4-BE49-F238E27FC236}">
                <a16:creationId xmlns:a16="http://schemas.microsoft.com/office/drawing/2014/main" id="{09AEB227-A71B-F44F-868A-93B27B32CCF8}"/>
              </a:ext>
            </a:extLst>
          </p:cNvPr>
          <p:cNvSpPr>
            <a:spLocks noGrp="1"/>
          </p:cNvSpPr>
          <p:nvPr>
            <p:ph type="sldNum" sz="quarter" idx="4"/>
          </p:nvPr>
        </p:nvSpPr>
        <p:spPr/>
        <p:txBody>
          <a:bodyPr/>
          <a:lstStyle/>
          <a:p>
            <a:fld id="{D08F9049-500A-CA42-B20A-7B1A6A360698}" type="slidenum">
              <a:rPr lang="en-US" smtClean="0"/>
              <a:pPr/>
              <a:t>11</a:t>
            </a:fld>
            <a:endParaRPr lang="en-US" dirty="0"/>
          </a:p>
        </p:txBody>
      </p:sp>
      <p:pic>
        <p:nvPicPr>
          <p:cNvPr id="6" name="Picture 5" descr="A close up of a logo&#10;&#10;Description automatically generated">
            <a:extLst>
              <a:ext uri="{FF2B5EF4-FFF2-40B4-BE49-F238E27FC236}">
                <a16:creationId xmlns:a16="http://schemas.microsoft.com/office/drawing/2014/main" id="{BAF815D6-9C18-254F-A883-3CD91F05723C}"/>
              </a:ext>
            </a:extLst>
          </p:cNvPr>
          <p:cNvPicPr>
            <a:picLocks noChangeAspect="1"/>
          </p:cNvPicPr>
          <p:nvPr/>
        </p:nvPicPr>
        <p:blipFill rotWithShape="1">
          <a:blip r:embed="rId2"/>
          <a:srcRect l="9352" t="376" r="49460" b="21083"/>
          <a:stretch/>
        </p:blipFill>
        <p:spPr>
          <a:xfrm>
            <a:off x="801688" y="1228024"/>
            <a:ext cx="2225842" cy="2164686"/>
          </a:xfrm>
          <a:prstGeom prst="rect">
            <a:avLst/>
          </a:prstGeom>
        </p:spPr>
      </p:pic>
      <p:pic>
        <p:nvPicPr>
          <p:cNvPr id="7" name="Picture 6" descr="A picture containing fireworks, black, dark, laptop&#10;&#10;Description automatically generated">
            <a:extLst>
              <a:ext uri="{FF2B5EF4-FFF2-40B4-BE49-F238E27FC236}">
                <a16:creationId xmlns:a16="http://schemas.microsoft.com/office/drawing/2014/main" id="{77FD6BE6-A442-604D-ACF4-A5C1ADC72CF7}"/>
              </a:ext>
            </a:extLst>
          </p:cNvPr>
          <p:cNvPicPr>
            <a:picLocks noChangeAspect="1"/>
          </p:cNvPicPr>
          <p:nvPr/>
        </p:nvPicPr>
        <p:blipFill>
          <a:blip r:embed="rId3"/>
          <a:stretch>
            <a:fillRect/>
          </a:stretch>
        </p:blipFill>
        <p:spPr>
          <a:xfrm>
            <a:off x="3540398" y="1502856"/>
            <a:ext cx="1785485" cy="1749775"/>
          </a:xfrm>
          <a:prstGeom prst="rect">
            <a:avLst/>
          </a:prstGeom>
        </p:spPr>
      </p:pic>
      <p:sp>
        <p:nvSpPr>
          <p:cNvPr id="8" name="TextBox 7">
            <a:extLst>
              <a:ext uri="{FF2B5EF4-FFF2-40B4-BE49-F238E27FC236}">
                <a16:creationId xmlns:a16="http://schemas.microsoft.com/office/drawing/2014/main" id="{CA83483E-C982-0746-920A-E1DAB5687F11}"/>
              </a:ext>
            </a:extLst>
          </p:cNvPr>
          <p:cNvSpPr txBox="1"/>
          <p:nvPr/>
        </p:nvSpPr>
        <p:spPr>
          <a:xfrm>
            <a:off x="1222408" y="3392710"/>
            <a:ext cx="1280160" cy="369332"/>
          </a:xfrm>
          <a:prstGeom prst="rect">
            <a:avLst/>
          </a:prstGeom>
          <a:noFill/>
        </p:spPr>
        <p:txBody>
          <a:bodyPr wrap="square" rtlCol="0">
            <a:spAutoFit/>
          </a:bodyPr>
          <a:lstStyle/>
          <a:p>
            <a:r>
              <a:rPr lang="en-US" dirty="0"/>
              <a:t>Morphine</a:t>
            </a:r>
          </a:p>
        </p:txBody>
      </p:sp>
      <p:sp>
        <p:nvSpPr>
          <p:cNvPr id="9" name="TextBox 8">
            <a:extLst>
              <a:ext uri="{FF2B5EF4-FFF2-40B4-BE49-F238E27FC236}">
                <a16:creationId xmlns:a16="http://schemas.microsoft.com/office/drawing/2014/main" id="{7D89965A-0504-B449-880C-64BB9AD7402E}"/>
              </a:ext>
            </a:extLst>
          </p:cNvPr>
          <p:cNvSpPr txBox="1"/>
          <p:nvPr/>
        </p:nvSpPr>
        <p:spPr>
          <a:xfrm>
            <a:off x="3793059" y="3389670"/>
            <a:ext cx="1905097" cy="646331"/>
          </a:xfrm>
          <a:prstGeom prst="rect">
            <a:avLst/>
          </a:prstGeom>
          <a:noFill/>
        </p:spPr>
        <p:txBody>
          <a:bodyPr wrap="square" rtlCol="0">
            <a:spAutoFit/>
          </a:bodyPr>
          <a:lstStyle/>
          <a:p>
            <a:r>
              <a:rPr lang="en-US" dirty="0"/>
              <a:t>Hydromorphone (</a:t>
            </a:r>
            <a:r>
              <a:rPr lang="en-US" dirty="0" err="1"/>
              <a:t>Dilaudid</a:t>
            </a:r>
            <a:r>
              <a:rPr lang="en-US" dirty="0"/>
              <a:t>)</a:t>
            </a:r>
          </a:p>
        </p:txBody>
      </p:sp>
      <p:pic>
        <p:nvPicPr>
          <p:cNvPr id="1026" name="Picture 2" descr="Fentanyl | Chem13 News Magazine | University of Waterloo">
            <a:hlinkClick r:id="rId4"/>
            <a:extLst>
              <a:ext uri="{FF2B5EF4-FFF2-40B4-BE49-F238E27FC236}">
                <a16:creationId xmlns:a16="http://schemas.microsoft.com/office/drawing/2014/main" id="{F6CFB494-2803-7D44-B34F-50B5B7DB1D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1112" y="1304131"/>
            <a:ext cx="1519830" cy="19485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A6246912-52FC-0145-BBBA-A6415F8322BC}"/>
              </a:ext>
            </a:extLst>
          </p:cNvPr>
          <p:cNvSpPr txBox="1"/>
          <p:nvPr/>
        </p:nvSpPr>
        <p:spPr>
          <a:xfrm>
            <a:off x="6641432" y="3389670"/>
            <a:ext cx="1280160" cy="369332"/>
          </a:xfrm>
          <a:prstGeom prst="rect">
            <a:avLst/>
          </a:prstGeom>
          <a:noFill/>
        </p:spPr>
        <p:txBody>
          <a:bodyPr wrap="square" rtlCol="0">
            <a:spAutoFit/>
          </a:bodyPr>
          <a:lstStyle/>
          <a:p>
            <a:r>
              <a:rPr lang="en-US" dirty="0"/>
              <a:t>Fentanyl</a:t>
            </a:r>
          </a:p>
        </p:txBody>
      </p:sp>
    </p:spTree>
    <p:extLst>
      <p:ext uri="{BB962C8B-B14F-4D97-AF65-F5344CB8AC3E}">
        <p14:creationId xmlns:p14="http://schemas.microsoft.com/office/powerpoint/2010/main" val="2255826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D02F41-40D1-5E4C-8118-B5283552E387}"/>
              </a:ext>
            </a:extLst>
          </p:cNvPr>
          <p:cNvSpPr>
            <a:spLocks noGrp="1"/>
          </p:cNvSpPr>
          <p:nvPr>
            <p:ph type="body" sz="quarter" idx="11"/>
          </p:nvPr>
        </p:nvSpPr>
        <p:spPr/>
        <p:txBody>
          <a:bodyPr/>
          <a:lstStyle/>
          <a:p>
            <a:r>
              <a:rPr lang="en-US" dirty="0"/>
              <a:t>Cross Reactivity</a:t>
            </a:r>
          </a:p>
        </p:txBody>
      </p:sp>
      <p:sp>
        <p:nvSpPr>
          <p:cNvPr id="5" name="Slide Number Placeholder 4">
            <a:extLst>
              <a:ext uri="{FF2B5EF4-FFF2-40B4-BE49-F238E27FC236}">
                <a16:creationId xmlns:a16="http://schemas.microsoft.com/office/drawing/2014/main" id="{09AEB227-A71B-F44F-868A-93B27B32CCF8}"/>
              </a:ext>
            </a:extLst>
          </p:cNvPr>
          <p:cNvSpPr>
            <a:spLocks noGrp="1"/>
          </p:cNvSpPr>
          <p:nvPr>
            <p:ph type="sldNum" sz="quarter" idx="4"/>
          </p:nvPr>
        </p:nvSpPr>
        <p:spPr/>
        <p:txBody>
          <a:bodyPr/>
          <a:lstStyle/>
          <a:p>
            <a:fld id="{D08F9049-500A-CA42-B20A-7B1A6A360698}" type="slidenum">
              <a:rPr lang="en-US" smtClean="0"/>
              <a:pPr/>
              <a:t>12</a:t>
            </a:fld>
            <a:endParaRPr lang="en-US" dirty="0"/>
          </a:p>
        </p:txBody>
      </p:sp>
      <p:pic>
        <p:nvPicPr>
          <p:cNvPr id="1026" name="Picture 2" descr="Fentanyl | Chem13 News Magazine | University of Waterloo">
            <a:hlinkClick r:id="rId2"/>
            <a:extLst>
              <a:ext uri="{FF2B5EF4-FFF2-40B4-BE49-F238E27FC236}">
                <a16:creationId xmlns:a16="http://schemas.microsoft.com/office/drawing/2014/main" id="{F6CFB494-2803-7D44-B34F-50B5B7DB1D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688" y="1286197"/>
            <a:ext cx="1519830" cy="19485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A6246912-52FC-0145-BBBA-A6415F8322BC}"/>
              </a:ext>
            </a:extLst>
          </p:cNvPr>
          <p:cNvSpPr txBox="1"/>
          <p:nvPr/>
        </p:nvSpPr>
        <p:spPr>
          <a:xfrm>
            <a:off x="921523" y="3389670"/>
            <a:ext cx="1280160" cy="369332"/>
          </a:xfrm>
          <a:prstGeom prst="rect">
            <a:avLst/>
          </a:prstGeom>
          <a:noFill/>
        </p:spPr>
        <p:txBody>
          <a:bodyPr wrap="square" rtlCol="0">
            <a:spAutoFit/>
          </a:bodyPr>
          <a:lstStyle/>
          <a:p>
            <a:r>
              <a:rPr lang="en-US" dirty="0"/>
              <a:t>Fentanyl</a:t>
            </a:r>
          </a:p>
        </p:txBody>
      </p:sp>
      <p:pic>
        <p:nvPicPr>
          <p:cNvPr id="4" name="Picture 2" descr="Trazodone | 19794-93-5">
            <a:hlinkClick r:id="rId4"/>
            <a:extLst>
              <a:ext uri="{FF2B5EF4-FFF2-40B4-BE49-F238E27FC236}">
                <a16:creationId xmlns:a16="http://schemas.microsoft.com/office/drawing/2014/main" id="{28F98495-EA68-AF13-7A4C-C939B8E1CE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2898" y="1416425"/>
            <a:ext cx="2670979" cy="181827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C4AFAEE-F512-8076-DCE0-C9CA3667D52D}"/>
              </a:ext>
            </a:extLst>
          </p:cNvPr>
          <p:cNvSpPr txBox="1"/>
          <p:nvPr/>
        </p:nvSpPr>
        <p:spPr>
          <a:xfrm>
            <a:off x="3152981" y="3389670"/>
            <a:ext cx="1280160" cy="369332"/>
          </a:xfrm>
          <a:prstGeom prst="rect">
            <a:avLst/>
          </a:prstGeom>
          <a:noFill/>
        </p:spPr>
        <p:txBody>
          <a:bodyPr wrap="square" rtlCol="0">
            <a:spAutoFit/>
          </a:bodyPr>
          <a:lstStyle/>
          <a:p>
            <a:r>
              <a:rPr lang="en-US" dirty="0"/>
              <a:t>Trazodone</a:t>
            </a:r>
          </a:p>
        </p:txBody>
      </p:sp>
      <p:sp>
        <p:nvSpPr>
          <p:cNvPr id="13" name="AutoShape 5">
            <a:hlinkClick r:id="rId6"/>
            <a:extLst>
              <a:ext uri="{FF2B5EF4-FFF2-40B4-BE49-F238E27FC236}">
                <a16:creationId xmlns:a16="http://schemas.microsoft.com/office/drawing/2014/main" id="{BE926B58-F13C-E775-DB17-E247A9D7DA7D}"/>
              </a:ext>
            </a:extLst>
          </p:cNvPr>
          <p:cNvSpPr>
            <a:spLocks noChangeAspect="1" noChangeArrowheads="1"/>
          </p:cNvSpPr>
          <p:nvPr/>
        </p:nvSpPr>
        <p:spPr bwMode="auto">
          <a:xfrm>
            <a:off x="2548192"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a:extLst>
              <a:ext uri="{FF2B5EF4-FFF2-40B4-BE49-F238E27FC236}">
                <a16:creationId xmlns:a16="http://schemas.microsoft.com/office/drawing/2014/main" id="{4BA5326F-B58F-BE67-4728-AD4191F5EE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5176" y="1203158"/>
            <a:ext cx="1164246" cy="218651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5457AF3-12FD-4BB1-3487-2A9EE88F131E}"/>
              </a:ext>
            </a:extLst>
          </p:cNvPr>
          <p:cNvSpPr txBox="1"/>
          <p:nvPr/>
        </p:nvSpPr>
        <p:spPr>
          <a:xfrm>
            <a:off x="6585176" y="3400873"/>
            <a:ext cx="1479418" cy="369332"/>
          </a:xfrm>
          <a:prstGeom prst="rect">
            <a:avLst/>
          </a:prstGeom>
          <a:noFill/>
        </p:spPr>
        <p:txBody>
          <a:bodyPr wrap="square" rtlCol="0">
            <a:spAutoFit/>
          </a:bodyPr>
          <a:lstStyle/>
          <a:p>
            <a:r>
              <a:rPr lang="en-US" dirty="0"/>
              <a:t>Loperamide</a:t>
            </a:r>
          </a:p>
        </p:txBody>
      </p:sp>
    </p:spTree>
    <p:extLst>
      <p:ext uri="{BB962C8B-B14F-4D97-AF65-F5344CB8AC3E}">
        <p14:creationId xmlns:p14="http://schemas.microsoft.com/office/powerpoint/2010/main" val="438197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294EFAA-B650-6463-4BD7-0FE45E8BD355}"/>
              </a:ext>
            </a:extLst>
          </p:cNvPr>
          <p:cNvSpPr>
            <a:spLocks noGrp="1"/>
          </p:cNvSpPr>
          <p:nvPr>
            <p:ph type="body" sz="quarter" idx="11"/>
          </p:nvPr>
        </p:nvSpPr>
        <p:spPr/>
        <p:txBody>
          <a:bodyPr/>
          <a:lstStyle/>
          <a:p>
            <a:r>
              <a:rPr lang="en-US" dirty="0"/>
              <a:t>Documented causes of fentanyl false + UDS</a:t>
            </a:r>
          </a:p>
        </p:txBody>
      </p:sp>
      <p:sp>
        <p:nvSpPr>
          <p:cNvPr id="3" name="Text Placeholder 2">
            <a:extLst>
              <a:ext uri="{FF2B5EF4-FFF2-40B4-BE49-F238E27FC236}">
                <a16:creationId xmlns:a16="http://schemas.microsoft.com/office/drawing/2014/main" id="{1DE886F3-436E-00CF-FB08-B2FB7BBD0743}"/>
              </a:ext>
            </a:extLst>
          </p:cNvPr>
          <p:cNvSpPr>
            <a:spLocks noGrp="1"/>
          </p:cNvSpPr>
          <p:nvPr>
            <p:ph type="body" sz="quarter" idx="12"/>
          </p:nvPr>
        </p:nvSpPr>
        <p:spPr/>
        <p:txBody>
          <a:bodyPr/>
          <a:lstStyle/>
          <a:p>
            <a:r>
              <a:rPr lang="en-US" dirty="0"/>
              <a:t>Loperamide (Geno 2022)</a:t>
            </a:r>
          </a:p>
          <a:p>
            <a:r>
              <a:rPr lang="en-US" dirty="0"/>
              <a:t>Risperidone (</a:t>
            </a:r>
            <a:r>
              <a:rPr lang="en-US" dirty="0" err="1"/>
              <a:t>Shroitman</a:t>
            </a:r>
            <a:r>
              <a:rPr lang="en-US" dirty="0"/>
              <a:t> 2021)</a:t>
            </a:r>
          </a:p>
          <a:p>
            <a:r>
              <a:rPr lang="en-US" dirty="0"/>
              <a:t>Ziprasidone (Waters 2003)</a:t>
            </a:r>
          </a:p>
          <a:p>
            <a:r>
              <a:rPr lang="en-US" dirty="0"/>
              <a:t>Labetalol (</a:t>
            </a:r>
            <a:r>
              <a:rPr lang="en-US" dirty="0" err="1"/>
              <a:t>Wanar</a:t>
            </a:r>
            <a:r>
              <a:rPr lang="en-US" dirty="0"/>
              <a:t> 2022) **btw this </a:t>
            </a:r>
            <a:r>
              <a:rPr lang="en-US" dirty="0" err="1"/>
              <a:t>pt</a:t>
            </a:r>
            <a:r>
              <a:rPr lang="en-US" dirty="0"/>
              <a:t> was pregnant</a:t>
            </a:r>
          </a:p>
          <a:p>
            <a:r>
              <a:rPr lang="en-US" dirty="0"/>
              <a:t>Methamphetamine (Abbott 2022)</a:t>
            </a:r>
          </a:p>
          <a:p>
            <a:r>
              <a:rPr lang="en-US" dirty="0"/>
              <a:t>Haloperidol (Wang 2024)</a:t>
            </a:r>
          </a:p>
          <a:p>
            <a:r>
              <a:rPr lang="en-US" dirty="0"/>
              <a:t>Trazodone (Wang 2024)</a:t>
            </a:r>
          </a:p>
        </p:txBody>
      </p:sp>
      <p:sp>
        <p:nvSpPr>
          <p:cNvPr id="5" name="Slide Number Placeholder 4">
            <a:extLst>
              <a:ext uri="{FF2B5EF4-FFF2-40B4-BE49-F238E27FC236}">
                <a16:creationId xmlns:a16="http://schemas.microsoft.com/office/drawing/2014/main" id="{92B0CB05-FEA2-D457-E751-9932D759D6CD}"/>
              </a:ext>
            </a:extLst>
          </p:cNvPr>
          <p:cNvSpPr>
            <a:spLocks noGrp="1"/>
          </p:cNvSpPr>
          <p:nvPr>
            <p:ph type="sldNum" sz="quarter" idx="4"/>
          </p:nvPr>
        </p:nvSpPr>
        <p:spPr/>
        <p:txBody>
          <a:bodyPr/>
          <a:lstStyle/>
          <a:p>
            <a:fld id="{D08F9049-500A-CA42-B20A-7B1A6A360698}" type="slidenum">
              <a:rPr lang="en-US" smtClean="0"/>
              <a:pPr/>
              <a:t>13</a:t>
            </a:fld>
            <a:endParaRPr lang="en-US" dirty="0"/>
          </a:p>
        </p:txBody>
      </p:sp>
    </p:spTree>
    <p:extLst>
      <p:ext uri="{BB962C8B-B14F-4D97-AF65-F5344CB8AC3E}">
        <p14:creationId xmlns:p14="http://schemas.microsoft.com/office/powerpoint/2010/main" val="2824537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4BA23C4-5195-EBD2-2A15-922E5131D875}"/>
              </a:ext>
            </a:extLst>
          </p:cNvPr>
          <p:cNvSpPr>
            <a:spLocks noGrp="1"/>
          </p:cNvSpPr>
          <p:nvPr>
            <p:ph type="sldNum" sz="quarter" idx="4"/>
          </p:nvPr>
        </p:nvSpPr>
        <p:spPr/>
        <p:txBody>
          <a:bodyPr/>
          <a:lstStyle/>
          <a:p>
            <a:fld id="{D08F9049-500A-CA42-B20A-7B1A6A360698}" type="slidenum">
              <a:rPr lang="en-US" smtClean="0"/>
              <a:pPr/>
              <a:t>14</a:t>
            </a:fld>
            <a:endParaRPr lang="en-US" dirty="0"/>
          </a:p>
        </p:txBody>
      </p:sp>
      <p:pic>
        <p:nvPicPr>
          <p:cNvPr id="6" name="Picture 5">
            <a:extLst>
              <a:ext uri="{FF2B5EF4-FFF2-40B4-BE49-F238E27FC236}">
                <a16:creationId xmlns:a16="http://schemas.microsoft.com/office/drawing/2014/main" id="{C985F753-6FD6-017E-3071-E61127500691}"/>
              </a:ext>
            </a:extLst>
          </p:cNvPr>
          <p:cNvPicPr>
            <a:picLocks noChangeAspect="1"/>
          </p:cNvPicPr>
          <p:nvPr/>
        </p:nvPicPr>
        <p:blipFill>
          <a:blip r:embed="rId2"/>
          <a:stretch>
            <a:fillRect/>
          </a:stretch>
        </p:blipFill>
        <p:spPr>
          <a:xfrm>
            <a:off x="68981" y="82593"/>
            <a:ext cx="4179789" cy="1149442"/>
          </a:xfrm>
          <a:prstGeom prst="rect">
            <a:avLst/>
          </a:prstGeom>
        </p:spPr>
      </p:pic>
      <p:pic>
        <p:nvPicPr>
          <p:cNvPr id="7" name="Picture 6">
            <a:extLst>
              <a:ext uri="{FF2B5EF4-FFF2-40B4-BE49-F238E27FC236}">
                <a16:creationId xmlns:a16="http://schemas.microsoft.com/office/drawing/2014/main" id="{0C18F237-EDC4-62B2-2E10-C527ED372EAA}"/>
              </a:ext>
            </a:extLst>
          </p:cNvPr>
          <p:cNvPicPr>
            <a:picLocks noChangeAspect="1"/>
          </p:cNvPicPr>
          <p:nvPr/>
        </p:nvPicPr>
        <p:blipFill>
          <a:blip r:embed="rId3"/>
          <a:stretch>
            <a:fillRect/>
          </a:stretch>
        </p:blipFill>
        <p:spPr>
          <a:xfrm>
            <a:off x="68981" y="1232035"/>
            <a:ext cx="2387801" cy="199816"/>
          </a:xfrm>
          <a:prstGeom prst="rect">
            <a:avLst/>
          </a:prstGeom>
        </p:spPr>
      </p:pic>
      <p:pic>
        <p:nvPicPr>
          <p:cNvPr id="10" name="Picture 9">
            <a:extLst>
              <a:ext uri="{FF2B5EF4-FFF2-40B4-BE49-F238E27FC236}">
                <a16:creationId xmlns:a16="http://schemas.microsoft.com/office/drawing/2014/main" id="{CC5FA428-6B48-DD13-F111-EC4375A7068D}"/>
              </a:ext>
            </a:extLst>
          </p:cNvPr>
          <p:cNvPicPr>
            <a:picLocks noChangeAspect="1"/>
          </p:cNvPicPr>
          <p:nvPr/>
        </p:nvPicPr>
        <p:blipFill>
          <a:blip r:embed="rId4"/>
          <a:stretch>
            <a:fillRect/>
          </a:stretch>
        </p:blipFill>
        <p:spPr>
          <a:xfrm>
            <a:off x="0" y="1708720"/>
            <a:ext cx="3504088" cy="1488731"/>
          </a:xfrm>
          <a:prstGeom prst="rect">
            <a:avLst/>
          </a:prstGeom>
        </p:spPr>
      </p:pic>
    </p:spTree>
    <p:extLst>
      <p:ext uri="{BB962C8B-B14F-4D97-AF65-F5344CB8AC3E}">
        <p14:creationId xmlns:p14="http://schemas.microsoft.com/office/powerpoint/2010/main" val="970137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4BA23C4-5195-EBD2-2A15-922E5131D875}"/>
              </a:ext>
            </a:extLst>
          </p:cNvPr>
          <p:cNvSpPr>
            <a:spLocks noGrp="1"/>
          </p:cNvSpPr>
          <p:nvPr>
            <p:ph type="sldNum" sz="quarter" idx="4"/>
          </p:nvPr>
        </p:nvSpPr>
        <p:spPr/>
        <p:txBody>
          <a:bodyPr/>
          <a:lstStyle/>
          <a:p>
            <a:fld id="{D08F9049-500A-CA42-B20A-7B1A6A360698}" type="slidenum">
              <a:rPr lang="en-US" smtClean="0"/>
              <a:pPr/>
              <a:t>15</a:t>
            </a:fld>
            <a:endParaRPr lang="en-US" dirty="0"/>
          </a:p>
        </p:txBody>
      </p:sp>
      <p:pic>
        <p:nvPicPr>
          <p:cNvPr id="6" name="Picture 5">
            <a:extLst>
              <a:ext uri="{FF2B5EF4-FFF2-40B4-BE49-F238E27FC236}">
                <a16:creationId xmlns:a16="http://schemas.microsoft.com/office/drawing/2014/main" id="{C985F753-6FD6-017E-3071-E61127500691}"/>
              </a:ext>
            </a:extLst>
          </p:cNvPr>
          <p:cNvPicPr>
            <a:picLocks noChangeAspect="1"/>
          </p:cNvPicPr>
          <p:nvPr/>
        </p:nvPicPr>
        <p:blipFill>
          <a:blip r:embed="rId2"/>
          <a:stretch>
            <a:fillRect/>
          </a:stretch>
        </p:blipFill>
        <p:spPr>
          <a:xfrm>
            <a:off x="68981" y="82593"/>
            <a:ext cx="4179789" cy="1149442"/>
          </a:xfrm>
          <a:prstGeom prst="rect">
            <a:avLst/>
          </a:prstGeom>
        </p:spPr>
      </p:pic>
      <p:pic>
        <p:nvPicPr>
          <p:cNvPr id="7" name="Picture 6">
            <a:extLst>
              <a:ext uri="{FF2B5EF4-FFF2-40B4-BE49-F238E27FC236}">
                <a16:creationId xmlns:a16="http://schemas.microsoft.com/office/drawing/2014/main" id="{0C18F237-EDC4-62B2-2E10-C527ED372EAA}"/>
              </a:ext>
            </a:extLst>
          </p:cNvPr>
          <p:cNvPicPr>
            <a:picLocks noChangeAspect="1"/>
          </p:cNvPicPr>
          <p:nvPr/>
        </p:nvPicPr>
        <p:blipFill>
          <a:blip r:embed="rId3"/>
          <a:stretch>
            <a:fillRect/>
          </a:stretch>
        </p:blipFill>
        <p:spPr>
          <a:xfrm>
            <a:off x="68981" y="1232035"/>
            <a:ext cx="2387801" cy="199816"/>
          </a:xfrm>
          <a:prstGeom prst="rect">
            <a:avLst/>
          </a:prstGeom>
        </p:spPr>
      </p:pic>
      <p:pic>
        <p:nvPicPr>
          <p:cNvPr id="8" name="Picture 7">
            <a:extLst>
              <a:ext uri="{FF2B5EF4-FFF2-40B4-BE49-F238E27FC236}">
                <a16:creationId xmlns:a16="http://schemas.microsoft.com/office/drawing/2014/main" id="{CAD819EC-BC50-6854-AE1F-EE9A54858801}"/>
              </a:ext>
            </a:extLst>
          </p:cNvPr>
          <p:cNvPicPr>
            <a:picLocks noChangeAspect="1"/>
          </p:cNvPicPr>
          <p:nvPr/>
        </p:nvPicPr>
        <p:blipFill>
          <a:blip r:embed="rId4"/>
          <a:stretch>
            <a:fillRect/>
          </a:stretch>
        </p:blipFill>
        <p:spPr>
          <a:xfrm>
            <a:off x="4640179" y="82593"/>
            <a:ext cx="4434840" cy="878543"/>
          </a:xfrm>
          <a:prstGeom prst="rect">
            <a:avLst/>
          </a:prstGeom>
        </p:spPr>
      </p:pic>
      <p:pic>
        <p:nvPicPr>
          <p:cNvPr id="9" name="Picture 8">
            <a:extLst>
              <a:ext uri="{FF2B5EF4-FFF2-40B4-BE49-F238E27FC236}">
                <a16:creationId xmlns:a16="http://schemas.microsoft.com/office/drawing/2014/main" id="{6FD3E3A4-0A58-B3FF-97FB-D26C2B31CA25}"/>
              </a:ext>
            </a:extLst>
          </p:cNvPr>
          <p:cNvPicPr>
            <a:picLocks noChangeAspect="1"/>
          </p:cNvPicPr>
          <p:nvPr/>
        </p:nvPicPr>
        <p:blipFill>
          <a:blip r:embed="rId5"/>
          <a:stretch>
            <a:fillRect/>
          </a:stretch>
        </p:blipFill>
        <p:spPr>
          <a:xfrm>
            <a:off x="5231063" y="989542"/>
            <a:ext cx="3843956" cy="242493"/>
          </a:xfrm>
          <a:prstGeom prst="rect">
            <a:avLst/>
          </a:prstGeom>
        </p:spPr>
      </p:pic>
      <p:pic>
        <p:nvPicPr>
          <p:cNvPr id="10" name="Picture 9">
            <a:extLst>
              <a:ext uri="{FF2B5EF4-FFF2-40B4-BE49-F238E27FC236}">
                <a16:creationId xmlns:a16="http://schemas.microsoft.com/office/drawing/2014/main" id="{CC5FA428-6B48-DD13-F111-EC4375A7068D}"/>
              </a:ext>
            </a:extLst>
          </p:cNvPr>
          <p:cNvPicPr>
            <a:picLocks noChangeAspect="1"/>
          </p:cNvPicPr>
          <p:nvPr/>
        </p:nvPicPr>
        <p:blipFill>
          <a:blip r:embed="rId6"/>
          <a:stretch>
            <a:fillRect/>
          </a:stretch>
        </p:blipFill>
        <p:spPr>
          <a:xfrm>
            <a:off x="0" y="1708720"/>
            <a:ext cx="3504088" cy="1488731"/>
          </a:xfrm>
          <a:prstGeom prst="rect">
            <a:avLst/>
          </a:prstGeom>
        </p:spPr>
      </p:pic>
      <p:pic>
        <p:nvPicPr>
          <p:cNvPr id="2" name="Picture 1">
            <a:extLst>
              <a:ext uri="{FF2B5EF4-FFF2-40B4-BE49-F238E27FC236}">
                <a16:creationId xmlns:a16="http://schemas.microsoft.com/office/drawing/2014/main" id="{B5A87CF6-AAC3-A0E7-2B1E-6CFE4BCD2C80}"/>
              </a:ext>
            </a:extLst>
          </p:cNvPr>
          <p:cNvPicPr>
            <a:picLocks noChangeAspect="1"/>
          </p:cNvPicPr>
          <p:nvPr/>
        </p:nvPicPr>
        <p:blipFill rotWithShape="1">
          <a:blip r:embed="rId7"/>
          <a:srcRect t="21934"/>
          <a:stretch/>
        </p:blipFill>
        <p:spPr>
          <a:xfrm>
            <a:off x="3457074" y="1825819"/>
            <a:ext cx="5686926" cy="1254532"/>
          </a:xfrm>
          <a:prstGeom prst="rect">
            <a:avLst/>
          </a:prstGeom>
        </p:spPr>
      </p:pic>
    </p:spTree>
    <p:extLst>
      <p:ext uri="{BB962C8B-B14F-4D97-AF65-F5344CB8AC3E}">
        <p14:creationId xmlns:p14="http://schemas.microsoft.com/office/powerpoint/2010/main" val="2747187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4BA23C4-5195-EBD2-2A15-922E5131D875}"/>
              </a:ext>
            </a:extLst>
          </p:cNvPr>
          <p:cNvSpPr>
            <a:spLocks noGrp="1"/>
          </p:cNvSpPr>
          <p:nvPr>
            <p:ph type="sldNum" sz="quarter" idx="4"/>
          </p:nvPr>
        </p:nvSpPr>
        <p:spPr/>
        <p:txBody>
          <a:bodyPr/>
          <a:lstStyle/>
          <a:p>
            <a:fld id="{D08F9049-500A-CA42-B20A-7B1A6A360698}" type="slidenum">
              <a:rPr lang="en-US" smtClean="0"/>
              <a:pPr/>
              <a:t>16</a:t>
            </a:fld>
            <a:endParaRPr lang="en-US" dirty="0"/>
          </a:p>
        </p:txBody>
      </p:sp>
      <p:pic>
        <p:nvPicPr>
          <p:cNvPr id="6" name="Picture 5">
            <a:extLst>
              <a:ext uri="{FF2B5EF4-FFF2-40B4-BE49-F238E27FC236}">
                <a16:creationId xmlns:a16="http://schemas.microsoft.com/office/drawing/2014/main" id="{C985F753-6FD6-017E-3071-E61127500691}"/>
              </a:ext>
            </a:extLst>
          </p:cNvPr>
          <p:cNvPicPr>
            <a:picLocks noChangeAspect="1"/>
          </p:cNvPicPr>
          <p:nvPr/>
        </p:nvPicPr>
        <p:blipFill>
          <a:blip r:embed="rId2"/>
          <a:stretch>
            <a:fillRect/>
          </a:stretch>
        </p:blipFill>
        <p:spPr>
          <a:xfrm>
            <a:off x="68981" y="82593"/>
            <a:ext cx="4179789" cy="1149442"/>
          </a:xfrm>
          <a:prstGeom prst="rect">
            <a:avLst/>
          </a:prstGeom>
        </p:spPr>
      </p:pic>
      <p:pic>
        <p:nvPicPr>
          <p:cNvPr id="7" name="Picture 6">
            <a:extLst>
              <a:ext uri="{FF2B5EF4-FFF2-40B4-BE49-F238E27FC236}">
                <a16:creationId xmlns:a16="http://schemas.microsoft.com/office/drawing/2014/main" id="{0C18F237-EDC4-62B2-2E10-C527ED372EAA}"/>
              </a:ext>
            </a:extLst>
          </p:cNvPr>
          <p:cNvPicPr>
            <a:picLocks noChangeAspect="1"/>
          </p:cNvPicPr>
          <p:nvPr/>
        </p:nvPicPr>
        <p:blipFill>
          <a:blip r:embed="rId3"/>
          <a:stretch>
            <a:fillRect/>
          </a:stretch>
        </p:blipFill>
        <p:spPr>
          <a:xfrm>
            <a:off x="68981" y="1232035"/>
            <a:ext cx="2387801" cy="199816"/>
          </a:xfrm>
          <a:prstGeom prst="rect">
            <a:avLst/>
          </a:prstGeom>
        </p:spPr>
      </p:pic>
      <p:pic>
        <p:nvPicPr>
          <p:cNvPr id="8" name="Picture 7">
            <a:extLst>
              <a:ext uri="{FF2B5EF4-FFF2-40B4-BE49-F238E27FC236}">
                <a16:creationId xmlns:a16="http://schemas.microsoft.com/office/drawing/2014/main" id="{CAD819EC-BC50-6854-AE1F-EE9A54858801}"/>
              </a:ext>
            </a:extLst>
          </p:cNvPr>
          <p:cNvPicPr>
            <a:picLocks noChangeAspect="1"/>
          </p:cNvPicPr>
          <p:nvPr/>
        </p:nvPicPr>
        <p:blipFill>
          <a:blip r:embed="rId4"/>
          <a:stretch>
            <a:fillRect/>
          </a:stretch>
        </p:blipFill>
        <p:spPr>
          <a:xfrm>
            <a:off x="4640179" y="82593"/>
            <a:ext cx="4434840" cy="878543"/>
          </a:xfrm>
          <a:prstGeom prst="rect">
            <a:avLst/>
          </a:prstGeom>
        </p:spPr>
      </p:pic>
      <p:pic>
        <p:nvPicPr>
          <p:cNvPr id="9" name="Picture 8">
            <a:extLst>
              <a:ext uri="{FF2B5EF4-FFF2-40B4-BE49-F238E27FC236}">
                <a16:creationId xmlns:a16="http://schemas.microsoft.com/office/drawing/2014/main" id="{6FD3E3A4-0A58-B3FF-97FB-D26C2B31CA25}"/>
              </a:ext>
            </a:extLst>
          </p:cNvPr>
          <p:cNvPicPr>
            <a:picLocks noChangeAspect="1"/>
          </p:cNvPicPr>
          <p:nvPr/>
        </p:nvPicPr>
        <p:blipFill>
          <a:blip r:embed="rId5"/>
          <a:stretch>
            <a:fillRect/>
          </a:stretch>
        </p:blipFill>
        <p:spPr>
          <a:xfrm>
            <a:off x="5231063" y="989542"/>
            <a:ext cx="3843956" cy="242493"/>
          </a:xfrm>
          <a:prstGeom prst="rect">
            <a:avLst/>
          </a:prstGeom>
        </p:spPr>
      </p:pic>
      <p:pic>
        <p:nvPicPr>
          <p:cNvPr id="10" name="Picture 9">
            <a:extLst>
              <a:ext uri="{FF2B5EF4-FFF2-40B4-BE49-F238E27FC236}">
                <a16:creationId xmlns:a16="http://schemas.microsoft.com/office/drawing/2014/main" id="{CC5FA428-6B48-DD13-F111-EC4375A7068D}"/>
              </a:ext>
            </a:extLst>
          </p:cNvPr>
          <p:cNvPicPr>
            <a:picLocks noChangeAspect="1"/>
          </p:cNvPicPr>
          <p:nvPr/>
        </p:nvPicPr>
        <p:blipFill>
          <a:blip r:embed="rId6"/>
          <a:stretch>
            <a:fillRect/>
          </a:stretch>
        </p:blipFill>
        <p:spPr>
          <a:xfrm>
            <a:off x="0" y="1708720"/>
            <a:ext cx="3504088" cy="1488731"/>
          </a:xfrm>
          <a:prstGeom prst="rect">
            <a:avLst/>
          </a:prstGeom>
        </p:spPr>
      </p:pic>
      <p:pic>
        <p:nvPicPr>
          <p:cNvPr id="11" name="Picture 10">
            <a:extLst>
              <a:ext uri="{FF2B5EF4-FFF2-40B4-BE49-F238E27FC236}">
                <a16:creationId xmlns:a16="http://schemas.microsoft.com/office/drawing/2014/main" id="{95B7D159-4881-49D4-8694-A8FE53A41F79}"/>
              </a:ext>
            </a:extLst>
          </p:cNvPr>
          <p:cNvPicPr>
            <a:picLocks noChangeAspect="1"/>
          </p:cNvPicPr>
          <p:nvPr/>
        </p:nvPicPr>
        <p:blipFill rotWithShape="1">
          <a:blip r:embed="rId7"/>
          <a:srcRect t="21934"/>
          <a:stretch/>
        </p:blipFill>
        <p:spPr>
          <a:xfrm>
            <a:off x="3457074" y="1825819"/>
            <a:ext cx="5686926" cy="1254532"/>
          </a:xfrm>
          <a:prstGeom prst="rect">
            <a:avLst/>
          </a:prstGeom>
        </p:spPr>
      </p:pic>
      <p:sp>
        <p:nvSpPr>
          <p:cNvPr id="2" name="TextBox 1">
            <a:extLst>
              <a:ext uri="{FF2B5EF4-FFF2-40B4-BE49-F238E27FC236}">
                <a16:creationId xmlns:a16="http://schemas.microsoft.com/office/drawing/2014/main" id="{AADF9448-EF04-0F20-8B24-CD62B85F448A}"/>
              </a:ext>
            </a:extLst>
          </p:cNvPr>
          <p:cNvSpPr txBox="1"/>
          <p:nvPr/>
        </p:nvSpPr>
        <p:spPr>
          <a:xfrm>
            <a:off x="875899" y="3256587"/>
            <a:ext cx="1655545" cy="923330"/>
          </a:xfrm>
          <a:prstGeom prst="rect">
            <a:avLst/>
          </a:prstGeom>
          <a:noFill/>
        </p:spPr>
        <p:txBody>
          <a:bodyPr wrap="square" rtlCol="0">
            <a:spAutoFit/>
          </a:bodyPr>
          <a:lstStyle/>
          <a:p>
            <a:r>
              <a:rPr lang="en-US" dirty="0"/>
              <a:t>8/65 positives were false +</a:t>
            </a:r>
          </a:p>
          <a:p>
            <a:r>
              <a:rPr lang="en-US" dirty="0"/>
              <a:t>(12.3%)</a:t>
            </a:r>
          </a:p>
        </p:txBody>
      </p:sp>
      <p:sp>
        <p:nvSpPr>
          <p:cNvPr id="3" name="TextBox 2">
            <a:extLst>
              <a:ext uri="{FF2B5EF4-FFF2-40B4-BE49-F238E27FC236}">
                <a16:creationId xmlns:a16="http://schemas.microsoft.com/office/drawing/2014/main" id="{5EEC5366-EDFF-6D87-6ABA-5066D5AFE118}"/>
              </a:ext>
            </a:extLst>
          </p:cNvPr>
          <p:cNvSpPr txBox="1"/>
          <p:nvPr/>
        </p:nvSpPr>
        <p:spPr>
          <a:xfrm>
            <a:off x="5696552" y="3256587"/>
            <a:ext cx="1655545" cy="923330"/>
          </a:xfrm>
          <a:prstGeom prst="rect">
            <a:avLst/>
          </a:prstGeom>
          <a:noFill/>
        </p:spPr>
        <p:txBody>
          <a:bodyPr wrap="square" rtlCol="0">
            <a:spAutoFit/>
          </a:bodyPr>
          <a:lstStyle/>
          <a:p>
            <a:r>
              <a:rPr lang="en-US" dirty="0"/>
              <a:t>2/21 positives were false +</a:t>
            </a:r>
          </a:p>
          <a:p>
            <a:r>
              <a:rPr lang="en-US" dirty="0"/>
              <a:t>(9.5%)</a:t>
            </a:r>
          </a:p>
        </p:txBody>
      </p:sp>
    </p:spTree>
    <p:extLst>
      <p:ext uri="{BB962C8B-B14F-4D97-AF65-F5344CB8AC3E}">
        <p14:creationId xmlns:p14="http://schemas.microsoft.com/office/powerpoint/2010/main" val="7724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31F61D-7CBD-D144-B399-09917F15D6D7}"/>
              </a:ext>
            </a:extLst>
          </p:cNvPr>
          <p:cNvSpPr>
            <a:spLocks noGrp="1"/>
          </p:cNvSpPr>
          <p:nvPr>
            <p:ph type="body" sz="quarter" idx="11"/>
          </p:nvPr>
        </p:nvSpPr>
        <p:spPr>
          <a:xfrm>
            <a:off x="801688" y="329118"/>
            <a:ext cx="7262906" cy="492443"/>
          </a:xfrm>
        </p:spPr>
        <p:txBody>
          <a:bodyPr/>
          <a:lstStyle/>
          <a:p>
            <a:r>
              <a:rPr lang="en-US" dirty="0"/>
              <a:t>Common causes of false positives</a:t>
            </a:r>
          </a:p>
        </p:txBody>
      </p:sp>
      <p:sp>
        <p:nvSpPr>
          <p:cNvPr id="5" name="Slide Number Placeholder 4">
            <a:extLst>
              <a:ext uri="{FF2B5EF4-FFF2-40B4-BE49-F238E27FC236}">
                <a16:creationId xmlns:a16="http://schemas.microsoft.com/office/drawing/2014/main" id="{3C16647F-455B-0B43-84E6-64DE1E8E1799}"/>
              </a:ext>
            </a:extLst>
          </p:cNvPr>
          <p:cNvSpPr>
            <a:spLocks noGrp="1"/>
          </p:cNvSpPr>
          <p:nvPr>
            <p:ph type="sldNum" sz="quarter" idx="4"/>
          </p:nvPr>
        </p:nvSpPr>
        <p:spPr/>
        <p:txBody>
          <a:bodyPr/>
          <a:lstStyle/>
          <a:p>
            <a:fld id="{D08F9049-500A-CA42-B20A-7B1A6A360698}" type="slidenum">
              <a:rPr lang="en-US" smtClean="0"/>
              <a:pPr/>
              <a:t>17</a:t>
            </a:fld>
            <a:endParaRPr lang="en-US" dirty="0"/>
          </a:p>
        </p:txBody>
      </p:sp>
      <p:graphicFrame>
        <p:nvGraphicFramePr>
          <p:cNvPr id="6" name="Content Placeholder 3">
            <a:extLst>
              <a:ext uri="{FF2B5EF4-FFF2-40B4-BE49-F238E27FC236}">
                <a16:creationId xmlns:a16="http://schemas.microsoft.com/office/drawing/2014/main" id="{1F0CD311-5E61-0F45-861B-3AC9D9F46517}"/>
              </a:ext>
            </a:extLst>
          </p:cNvPr>
          <p:cNvGraphicFramePr>
            <a:graphicFrameLocks/>
          </p:cNvGraphicFramePr>
          <p:nvPr>
            <p:extLst>
              <p:ext uri="{D42A27DB-BD31-4B8C-83A1-F6EECF244321}">
                <p14:modId xmlns:p14="http://schemas.microsoft.com/office/powerpoint/2010/main" val="4132932294"/>
              </p:ext>
            </p:extLst>
          </p:nvPr>
        </p:nvGraphicFramePr>
        <p:xfrm>
          <a:off x="1953819" y="934947"/>
          <a:ext cx="4958644" cy="2928246"/>
        </p:xfrm>
        <a:graphic>
          <a:graphicData uri="http://schemas.openxmlformats.org/drawingml/2006/table">
            <a:tbl>
              <a:tblPr firstRow="1" firstCol="1" bandRow="1"/>
              <a:tblGrid>
                <a:gridCol w="2479322">
                  <a:extLst>
                    <a:ext uri="{9D8B030D-6E8A-4147-A177-3AD203B41FA5}">
                      <a16:colId xmlns:a16="http://schemas.microsoft.com/office/drawing/2014/main" val="1795015913"/>
                    </a:ext>
                  </a:extLst>
                </a:gridCol>
                <a:gridCol w="2479322">
                  <a:extLst>
                    <a:ext uri="{9D8B030D-6E8A-4147-A177-3AD203B41FA5}">
                      <a16:colId xmlns:a16="http://schemas.microsoft.com/office/drawing/2014/main" val="3300497394"/>
                    </a:ext>
                  </a:extLst>
                </a:gridCol>
              </a:tblGrid>
              <a:tr h="195710">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Drug Classification</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Potential Interference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925857689"/>
                  </a:ext>
                </a:extLst>
              </a:tr>
              <a:tr h="625407">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Amphetamines</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ADHD medications</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Decongestants</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Bupropion</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Ephedrine (Ma Huang)</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1999602"/>
                  </a:ext>
                </a:extLst>
              </a:tr>
              <a:tr h="611507">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Methadone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Diphenhydramine</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Doxylamine</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Vortioxetine</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Quetiapine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8240494"/>
                  </a:ext>
                </a:extLst>
              </a:tr>
              <a:tr h="611507">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Phencyclidine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Dextromethorphan</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Ketamine</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Diphenhydramine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469406"/>
                  </a:ext>
                </a:extLst>
              </a:tr>
              <a:tr h="611507">
                <a:tc>
                  <a:txBody>
                    <a:bodyPr/>
                    <a:lstStyle/>
                    <a:p>
                      <a:pPr marL="0" marR="0">
                        <a:lnSpc>
                          <a:spcPct val="115000"/>
                        </a:lnSpc>
                        <a:spcBef>
                          <a:spcPts val="0"/>
                        </a:spcBef>
                        <a:spcAft>
                          <a:spcPts val="0"/>
                        </a:spcAft>
                      </a:pPr>
                      <a:r>
                        <a:rPr lang="en-US" sz="1100">
                          <a:effectLst/>
                          <a:latin typeface="+mn-lt"/>
                          <a:ea typeface="Calibri" panose="020F0502020204030204" pitchFamily="34" charset="0"/>
                          <a:cs typeface="Times New Roman" panose="02020603050405020304" pitchFamily="18" charset="0"/>
                        </a:rPr>
                        <a:t>TCA</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Diphenhydramine</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Quetiapine</a:t>
                      </a:r>
                    </a:p>
                    <a:p>
                      <a:pPr marL="0" marR="0">
                        <a:lnSpc>
                          <a:spcPct val="115000"/>
                        </a:lnSpc>
                        <a:spcBef>
                          <a:spcPts val="0"/>
                        </a:spcBef>
                        <a:spcAft>
                          <a:spcPts val="0"/>
                        </a:spcAft>
                      </a:pPr>
                      <a:r>
                        <a:rPr lang="en-US" sz="1100" dirty="0">
                          <a:effectLst/>
                          <a:latin typeface="+mn-lt"/>
                          <a:ea typeface="Calibri" panose="020F0502020204030204" pitchFamily="34" charset="0"/>
                          <a:cs typeface="Times New Roman" panose="02020603050405020304" pitchFamily="18" charset="0"/>
                        </a:rPr>
                        <a:t>Cyclobenzaprine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419991"/>
                  </a:ext>
                </a:extLst>
              </a:tr>
            </a:tbl>
          </a:graphicData>
        </a:graphic>
      </p:graphicFrame>
      <p:sp>
        <p:nvSpPr>
          <p:cNvPr id="3" name="TextBox 2">
            <a:extLst>
              <a:ext uri="{FF2B5EF4-FFF2-40B4-BE49-F238E27FC236}">
                <a16:creationId xmlns:a16="http://schemas.microsoft.com/office/drawing/2014/main" id="{53B20493-696B-597B-460A-89715EF5D474}"/>
              </a:ext>
            </a:extLst>
          </p:cNvPr>
          <p:cNvSpPr txBox="1"/>
          <p:nvPr/>
        </p:nvSpPr>
        <p:spPr>
          <a:xfrm>
            <a:off x="2063876" y="3863193"/>
            <a:ext cx="4738530" cy="369332"/>
          </a:xfrm>
          <a:prstGeom prst="rect">
            <a:avLst/>
          </a:prstGeom>
          <a:noFill/>
        </p:spPr>
        <p:txBody>
          <a:bodyPr wrap="square" rtlCol="0">
            <a:spAutoFit/>
          </a:bodyPr>
          <a:lstStyle/>
          <a:p>
            <a:r>
              <a:rPr lang="en-US" dirty="0"/>
              <a:t>***THIS IS </a:t>
            </a:r>
            <a:r>
              <a:rPr lang="en-US" u="sng" dirty="0"/>
              <a:t>NOT</a:t>
            </a:r>
            <a:r>
              <a:rPr lang="en-US" dirty="0"/>
              <a:t> AN ALL INCLUSIVE LIST***</a:t>
            </a:r>
          </a:p>
        </p:txBody>
      </p:sp>
    </p:spTree>
    <p:extLst>
      <p:ext uri="{BB962C8B-B14F-4D97-AF65-F5344CB8AC3E}">
        <p14:creationId xmlns:p14="http://schemas.microsoft.com/office/powerpoint/2010/main" val="2802678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99D1FD-93CF-3041-824B-C0E0D8B25E93}"/>
              </a:ext>
            </a:extLst>
          </p:cNvPr>
          <p:cNvSpPr>
            <a:spLocks noGrp="1"/>
          </p:cNvSpPr>
          <p:nvPr>
            <p:ph type="body" sz="quarter" idx="11"/>
          </p:nvPr>
        </p:nvSpPr>
        <p:spPr/>
        <p:txBody>
          <a:bodyPr/>
          <a:lstStyle/>
          <a:p>
            <a:r>
              <a:rPr lang="en-US" dirty="0"/>
              <a:t>Cross reactivity across brands</a:t>
            </a:r>
          </a:p>
        </p:txBody>
      </p:sp>
      <p:sp>
        <p:nvSpPr>
          <p:cNvPr id="5" name="Slide Number Placeholder 4">
            <a:extLst>
              <a:ext uri="{FF2B5EF4-FFF2-40B4-BE49-F238E27FC236}">
                <a16:creationId xmlns:a16="http://schemas.microsoft.com/office/drawing/2014/main" id="{CF4BFF32-E6A9-B243-997F-A761FE639BED}"/>
              </a:ext>
            </a:extLst>
          </p:cNvPr>
          <p:cNvSpPr>
            <a:spLocks noGrp="1"/>
          </p:cNvSpPr>
          <p:nvPr>
            <p:ph type="sldNum" sz="quarter" idx="4"/>
          </p:nvPr>
        </p:nvSpPr>
        <p:spPr/>
        <p:txBody>
          <a:bodyPr/>
          <a:lstStyle/>
          <a:p>
            <a:fld id="{D08F9049-500A-CA42-B20A-7B1A6A360698}" type="slidenum">
              <a:rPr lang="en-US" smtClean="0"/>
              <a:pPr/>
              <a:t>18</a:t>
            </a:fld>
            <a:endParaRPr lang="en-US" dirty="0"/>
          </a:p>
        </p:txBody>
      </p:sp>
      <p:graphicFrame>
        <p:nvGraphicFramePr>
          <p:cNvPr id="6" name="Group 4">
            <a:extLst>
              <a:ext uri="{FF2B5EF4-FFF2-40B4-BE49-F238E27FC236}">
                <a16:creationId xmlns:a16="http://schemas.microsoft.com/office/drawing/2014/main" id="{6F5FE9E3-63D2-B84F-9EDA-0D64213A3F41}"/>
              </a:ext>
            </a:extLst>
          </p:cNvPr>
          <p:cNvGraphicFramePr>
            <a:graphicFrameLocks/>
          </p:cNvGraphicFramePr>
          <p:nvPr/>
        </p:nvGraphicFramePr>
        <p:xfrm>
          <a:off x="951714" y="1174793"/>
          <a:ext cx="7467600" cy="3048000"/>
        </p:xfrm>
        <a:graphic>
          <a:graphicData uri="http://schemas.openxmlformats.org/drawingml/2006/table">
            <a:tbl>
              <a:tblPr/>
              <a:tblGrid>
                <a:gridCol w="3293533">
                  <a:extLst>
                    <a:ext uri="{9D8B030D-6E8A-4147-A177-3AD203B41FA5}">
                      <a16:colId xmlns:a16="http://schemas.microsoft.com/office/drawing/2014/main" val="20000"/>
                    </a:ext>
                  </a:extLst>
                </a:gridCol>
                <a:gridCol w="1539523">
                  <a:extLst>
                    <a:ext uri="{9D8B030D-6E8A-4147-A177-3AD203B41FA5}">
                      <a16:colId xmlns:a16="http://schemas.microsoft.com/office/drawing/2014/main" val="20001"/>
                    </a:ext>
                  </a:extLst>
                </a:gridCol>
                <a:gridCol w="1244600">
                  <a:extLst>
                    <a:ext uri="{9D8B030D-6E8A-4147-A177-3AD203B41FA5}">
                      <a16:colId xmlns:a16="http://schemas.microsoft.com/office/drawing/2014/main" val="20002"/>
                    </a:ext>
                  </a:extLst>
                </a:gridCol>
                <a:gridCol w="1389944">
                  <a:extLst>
                    <a:ext uri="{9D8B030D-6E8A-4147-A177-3AD203B41FA5}">
                      <a16:colId xmlns:a16="http://schemas.microsoft.com/office/drawing/2014/main" val="20003"/>
                    </a:ext>
                  </a:extLst>
                </a:gridCol>
              </a:tblGrid>
              <a:tr h="27076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mn-lt"/>
                        </a:rPr>
                        <a:t>Drug</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mn-lt"/>
                        </a:rPr>
                        <a:t>Company 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mn-lt"/>
                        </a:rPr>
                        <a:t>Company 2</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mn-lt"/>
                        </a:rPr>
                        <a:t>Company 3</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471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l-Amphetamine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717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d.l-Amphetamine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88</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58</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9001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Methamphetamine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359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d,l-Methamphetamine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77</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65</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5918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MDA</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116</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2</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6113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MDMA</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196</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69</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30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6755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Ephedrine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50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515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Fenfluramine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184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Pseudoephedrine</a:t>
                      </a:r>
                    </a:p>
                  </a:txBody>
                  <a:tcPr marL="81280" marR="81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a:t>
                      </a:r>
                    </a:p>
                  </a:txBody>
                  <a:tcPr marL="81280" marR="81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mn-lt"/>
                        </a:rPr>
                        <a:t>100</a:t>
                      </a:r>
                    </a:p>
                  </a:txBody>
                  <a:tcPr marL="81280" marR="81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329862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73D949-6E90-D087-C969-AA0CD6C43CEC}"/>
              </a:ext>
            </a:extLst>
          </p:cNvPr>
          <p:cNvSpPr>
            <a:spLocks noGrp="1"/>
          </p:cNvSpPr>
          <p:nvPr>
            <p:ph type="body" sz="quarter" idx="11"/>
          </p:nvPr>
        </p:nvSpPr>
        <p:spPr>
          <a:xfrm>
            <a:off x="767398" y="437222"/>
            <a:ext cx="7262906" cy="492443"/>
          </a:xfrm>
        </p:spPr>
        <p:txBody>
          <a:bodyPr/>
          <a:lstStyle/>
          <a:p>
            <a:r>
              <a:rPr lang="en-US" dirty="0"/>
              <a:t>DOT thresholds for positivity (aka cut offs)</a:t>
            </a:r>
          </a:p>
        </p:txBody>
      </p:sp>
      <p:sp>
        <p:nvSpPr>
          <p:cNvPr id="5" name="Slide Number Placeholder 4">
            <a:extLst>
              <a:ext uri="{FF2B5EF4-FFF2-40B4-BE49-F238E27FC236}">
                <a16:creationId xmlns:a16="http://schemas.microsoft.com/office/drawing/2014/main" id="{22C883B2-02E5-A4EC-5462-320A93998A84}"/>
              </a:ext>
            </a:extLst>
          </p:cNvPr>
          <p:cNvSpPr>
            <a:spLocks noGrp="1"/>
          </p:cNvSpPr>
          <p:nvPr>
            <p:ph type="sldNum" sz="quarter" idx="4"/>
          </p:nvPr>
        </p:nvSpPr>
        <p:spPr/>
        <p:txBody>
          <a:bodyPr/>
          <a:lstStyle/>
          <a:p>
            <a:fld id="{D08F9049-500A-CA42-B20A-7B1A6A360698}" type="slidenum">
              <a:rPr lang="en-US" smtClean="0"/>
              <a:pPr/>
              <a:t>19</a:t>
            </a:fld>
            <a:endParaRPr lang="en-US" dirty="0"/>
          </a:p>
        </p:txBody>
      </p:sp>
      <p:graphicFrame>
        <p:nvGraphicFramePr>
          <p:cNvPr id="6" name="Table 5">
            <a:extLst>
              <a:ext uri="{FF2B5EF4-FFF2-40B4-BE49-F238E27FC236}">
                <a16:creationId xmlns:a16="http://schemas.microsoft.com/office/drawing/2014/main" id="{F8C21F30-950E-F746-34A7-5259DA18DDBE}"/>
              </a:ext>
            </a:extLst>
          </p:cNvPr>
          <p:cNvGraphicFramePr>
            <a:graphicFrameLocks noGrp="1"/>
          </p:cNvGraphicFramePr>
          <p:nvPr/>
        </p:nvGraphicFramePr>
        <p:xfrm>
          <a:off x="1113696" y="807745"/>
          <a:ext cx="7489611" cy="3532771"/>
        </p:xfrm>
        <a:graphic>
          <a:graphicData uri="http://schemas.openxmlformats.org/drawingml/2006/table">
            <a:tbl>
              <a:tblPr/>
              <a:tblGrid>
                <a:gridCol w="2029097">
                  <a:extLst>
                    <a:ext uri="{9D8B030D-6E8A-4147-A177-3AD203B41FA5}">
                      <a16:colId xmlns:a16="http://schemas.microsoft.com/office/drawing/2014/main" val="4024095959"/>
                    </a:ext>
                  </a:extLst>
                </a:gridCol>
                <a:gridCol w="1123406">
                  <a:extLst>
                    <a:ext uri="{9D8B030D-6E8A-4147-A177-3AD203B41FA5}">
                      <a16:colId xmlns:a16="http://schemas.microsoft.com/office/drawing/2014/main" val="3399705738"/>
                    </a:ext>
                  </a:extLst>
                </a:gridCol>
                <a:gridCol w="2011680">
                  <a:extLst>
                    <a:ext uri="{9D8B030D-6E8A-4147-A177-3AD203B41FA5}">
                      <a16:colId xmlns:a16="http://schemas.microsoft.com/office/drawing/2014/main" val="1081378919"/>
                    </a:ext>
                  </a:extLst>
                </a:gridCol>
                <a:gridCol w="2325428">
                  <a:extLst>
                    <a:ext uri="{9D8B030D-6E8A-4147-A177-3AD203B41FA5}">
                      <a16:colId xmlns:a16="http://schemas.microsoft.com/office/drawing/2014/main" val="4187344424"/>
                    </a:ext>
                  </a:extLst>
                </a:gridCol>
              </a:tblGrid>
              <a:tr h="372561">
                <a:tc>
                  <a:txBody>
                    <a:bodyPr/>
                    <a:lstStyle/>
                    <a:p>
                      <a:r>
                        <a:rPr lang="en-US" sz="1000" b="1" dirty="0"/>
                        <a:t>Initial Test Analyte</a:t>
                      </a:r>
                      <a:endParaRPr lang="en-US" sz="1000" dirty="0"/>
                    </a:p>
                  </a:txBody>
                  <a:tcPr marL="28659" marR="28659" marT="14329" marB="14329" anchor="ctr">
                    <a:lnL>
                      <a:noFill/>
                    </a:lnL>
                    <a:lnR>
                      <a:noFill/>
                    </a:lnR>
                    <a:lnT>
                      <a:noFill/>
                    </a:lnT>
                    <a:lnB>
                      <a:noFill/>
                    </a:lnB>
                  </a:tcPr>
                </a:tc>
                <a:tc>
                  <a:txBody>
                    <a:bodyPr/>
                    <a:lstStyle/>
                    <a:p>
                      <a:r>
                        <a:rPr lang="en-US" sz="1000" b="1" dirty="0"/>
                        <a:t>Initial test cutoff</a:t>
                      </a:r>
                      <a:endParaRPr lang="en-US" sz="1000" dirty="0"/>
                    </a:p>
                  </a:txBody>
                  <a:tcPr marL="28659" marR="28659" marT="14329" marB="14329" anchor="ctr">
                    <a:lnL>
                      <a:noFill/>
                    </a:lnL>
                    <a:lnR>
                      <a:noFill/>
                    </a:lnR>
                    <a:lnT>
                      <a:noFill/>
                    </a:lnT>
                    <a:lnB>
                      <a:noFill/>
                    </a:lnB>
                  </a:tcPr>
                </a:tc>
                <a:tc>
                  <a:txBody>
                    <a:bodyPr/>
                    <a:lstStyle/>
                    <a:p>
                      <a:r>
                        <a:rPr lang="en-US" sz="1000" b="1"/>
                        <a:t>Confirmatory analyte</a:t>
                      </a:r>
                      <a:endParaRPr lang="en-US" sz="1000"/>
                    </a:p>
                  </a:txBody>
                  <a:tcPr marL="28659" marR="28659" marT="14329" marB="14329" anchor="ctr">
                    <a:lnL>
                      <a:noFill/>
                    </a:lnL>
                    <a:lnR>
                      <a:noFill/>
                    </a:lnR>
                    <a:lnT>
                      <a:noFill/>
                    </a:lnT>
                    <a:lnB>
                      <a:noFill/>
                    </a:lnB>
                  </a:tcPr>
                </a:tc>
                <a:tc>
                  <a:txBody>
                    <a:bodyPr/>
                    <a:lstStyle/>
                    <a:p>
                      <a:r>
                        <a:rPr lang="en-US" sz="1000" b="1"/>
                        <a:t>Confirmatory test cutoff concentration</a:t>
                      </a:r>
                      <a:endParaRPr lang="en-US" sz="1000"/>
                    </a:p>
                  </a:txBody>
                  <a:tcPr marL="28659" marR="28659" marT="14329" marB="14329" anchor="ctr">
                    <a:lnL>
                      <a:noFill/>
                    </a:lnL>
                    <a:lnR>
                      <a:noFill/>
                    </a:lnR>
                    <a:lnT>
                      <a:noFill/>
                    </a:lnT>
                    <a:lnB>
                      <a:noFill/>
                    </a:lnB>
                  </a:tcPr>
                </a:tc>
                <a:extLst>
                  <a:ext uri="{0D108BD9-81ED-4DB2-BD59-A6C34878D82A}">
                    <a16:rowId xmlns:a16="http://schemas.microsoft.com/office/drawing/2014/main" val="3194116015"/>
                  </a:ext>
                </a:extLst>
              </a:tr>
              <a:tr h="286586">
                <a:tc>
                  <a:txBody>
                    <a:bodyPr/>
                    <a:lstStyle/>
                    <a:p>
                      <a:r>
                        <a:rPr lang="en-US" sz="1000" b="1" dirty="0"/>
                        <a:t>Marijuana Metabolites (THCA)</a:t>
                      </a:r>
                      <a:endParaRPr lang="en-US" sz="1000" dirty="0"/>
                    </a:p>
                  </a:txBody>
                  <a:tcPr marL="28659" marR="28659" marT="14329" marB="14329" anchor="ctr">
                    <a:lnL>
                      <a:noFill/>
                    </a:lnL>
                    <a:lnR>
                      <a:noFill/>
                    </a:lnR>
                    <a:lnT>
                      <a:noFill/>
                    </a:lnT>
                    <a:lnB>
                      <a:noFill/>
                    </a:lnB>
                  </a:tcPr>
                </a:tc>
                <a:tc>
                  <a:txBody>
                    <a:bodyPr/>
                    <a:lstStyle/>
                    <a:p>
                      <a:r>
                        <a:rPr lang="en-US" sz="1000" dirty="0"/>
                        <a:t>50 ng/m</a:t>
                      </a:r>
                    </a:p>
                  </a:txBody>
                  <a:tcPr marL="28659" marR="28659" marT="14329" marB="14329" anchor="ctr">
                    <a:lnL>
                      <a:noFill/>
                    </a:lnL>
                    <a:lnR>
                      <a:noFill/>
                    </a:lnR>
                    <a:lnT>
                      <a:noFill/>
                    </a:lnT>
                    <a:lnB>
                      <a:noFill/>
                    </a:lnB>
                  </a:tcPr>
                </a:tc>
                <a:tc>
                  <a:txBody>
                    <a:bodyPr/>
                    <a:lstStyle/>
                    <a:p>
                      <a:r>
                        <a:rPr lang="en-US" sz="1000" dirty="0"/>
                        <a:t>THCA</a:t>
                      </a:r>
                    </a:p>
                  </a:txBody>
                  <a:tcPr marL="28659" marR="28659" marT="14329" marB="14329" anchor="ctr">
                    <a:lnL>
                      <a:noFill/>
                    </a:lnL>
                    <a:lnR>
                      <a:noFill/>
                    </a:lnR>
                    <a:lnT>
                      <a:noFill/>
                    </a:lnT>
                    <a:lnB>
                      <a:noFill/>
                    </a:lnB>
                  </a:tcPr>
                </a:tc>
                <a:tc>
                  <a:txBody>
                    <a:bodyPr/>
                    <a:lstStyle/>
                    <a:p>
                      <a:r>
                        <a:rPr lang="en-US" sz="1000" dirty="0"/>
                        <a:t>15 ng/mL</a:t>
                      </a:r>
                    </a:p>
                  </a:txBody>
                  <a:tcPr marL="28659" marR="28659" marT="14329" marB="14329" anchor="ctr">
                    <a:lnL>
                      <a:noFill/>
                    </a:lnL>
                    <a:lnR>
                      <a:noFill/>
                    </a:lnR>
                    <a:lnT>
                      <a:noFill/>
                    </a:lnT>
                    <a:lnB>
                      <a:noFill/>
                    </a:lnB>
                  </a:tcPr>
                </a:tc>
                <a:extLst>
                  <a:ext uri="{0D108BD9-81ED-4DB2-BD59-A6C34878D82A}">
                    <a16:rowId xmlns:a16="http://schemas.microsoft.com/office/drawing/2014/main" val="242561884"/>
                  </a:ext>
                </a:extLst>
              </a:tr>
              <a:tr h="372561">
                <a:tc>
                  <a:txBody>
                    <a:bodyPr/>
                    <a:lstStyle/>
                    <a:p>
                      <a:r>
                        <a:rPr lang="en-US" sz="1000" b="1"/>
                        <a:t>Cocaine Metabolite (Benzoylecgonine)</a:t>
                      </a:r>
                      <a:endParaRPr lang="en-US" sz="1000"/>
                    </a:p>
                  </a:txBody>
                  <a:tcPr marL="28659" marR="28659" marT="14329" marB="14329" anchor="ctr">
                    <a:lnL>
                      <a:noFill/>
                    </a:lnL>
                    <a:lnR>
                      <a:noFill/>
                    </a:lnR>
                    <a:lnT>
                      <a:noFill/>
                    </a:lnT>
                    <a:lnB>
                      <a:noFill/>
                    </a:lnB>
                  </a:tcPr>
                </a:tc>
                <a:tc>
                  <a:txBody>
                    <a:bodyPr/>
                    <a:lstStyle/>
                    <a:p>
                      <a:r>
                        <a:rPr lang="en-US" sz="1000"/>
                        <a:t>150 ng/mL</a:t>
                      </a:r>
                    </a:p>
                  </a:txBody>
                  <a:tcPr marL="28659" marR="28659" marT="14329" marB="14329" anchor="ctr">
                    <a:lnL>
                      <a:noFill/>
                    </a:lnL>
                    <a:lnR>
                      <a:noFill/>
                    </a:lnR>
                    <a:lnT>
                      <a:noFill/>
                    </a:lnT>
                    <a:lnB>
                      <a:noFill/>
                    </a:lnB>
                  </a:tcPr>
                </a:tc>
                <a:tc>
                  <a:txBody>
                    <a:bodyPr/>
                    <a:lstStyle/>
                    <a:p>
                      <a:r>
                        <a:rPr lang="en-US" sz="1000" dirty="0"/>
                        <a:t>Benzoylecgonine</a:t>
                      </a:r>
                    </a:p>
                  </a:txBody>
                  <a:tcPr marL="28659" marR="28659" marT="14329" marB="14329" anchor="ctr">
                    <a:lnL>
                      <a:noFill/>
                    </a:lnL>
                    <a:lnR>
                      <a:noFill/>
                    </a:lnR>
                    <a:lnT>
                      <a:noFill/>
                    </a:lnT>
                    <a:lnB>
                      <a:noFill/>
                    </a:lnB>
                  </a:tcPr>
                </a:tc>
                <a:tc>
                  <a:txBody>
                    <a:bodyPr/>
                    <a:lstStyle/>
                    <a:p>
                      <a:r>
                        <a:rPr lang="en-US" sz="1000" dirty="0"/>
                        <a:t>100 ng/mL</a:t>
                      </a:r>
                    </a:p>
                  </a:txBody>
                  <a:tcPr marL="28659" marR="28659" marT="14329" marB="14329" anchor="ctr">
                    <a:lnL>
                      <a:noFill/>
                    </a:lnL>
                    <a:lnR>
                      <a:noFill/>
                    </a:lnR>
                    <a:lnT>
                      <a:noFill/>
                    </a:lnT>
                    <a:lnB>
                      <a:noFill/>
                    </a:lnB>
                  </a:tcPr>
                </a:tc>
                <a:extLst>
                  <a:ext uri="{0D108BD9-81ED-4DB2-BD59-A6C34878D82A}">
                    <a16:rowId xmlns:a16="http://schemas.microsoft.com/office/drawing/2014/main" val="2162245845"/>
                  </a:ext>
                </a:extLst>
              </a:tr>
              <a:tr h="200610">
                <a:tc>
                  <a:txBody>
                    <a:bodyPr/>
                    <a:lstStyle/>
                    <a:p>
                      <a:r>
                        <a:rPr lang="en-US" sz="1000" b="1" dirty="0"/>
                        <a:t>Phencyclidine (PCP)</a:t>
                      </a:r>
                      <a:endParaRPr lang="en-US" sz="1000" dirty="0"/>
                    </a:p>
                  </a:txBody>
                  <a:tcPr marL="28659" marR="28659" marT="14329" marB="14329" anchor="ctr">
                    <a:lnL>
                      <a:noFill/>
                    </a:lnL>
                    <a:lnR>
                      <a:noFill/>
                    </a:lnR>
                    <a:lnT>
                      <a:noFill/>
                    </a:lnT>
                    <a:lnB>
                      <a:noFill/>
                    </a:lnB>
                  </a:tcPr>
                </a:tc>
                <a:tc>
                  <a:txBody>
                    <a:bodyPr/>
                    <a:lstStyle/>
                    <a:p>
                      <a:r>
                        <a:rPr lang="en-US" sz="1000" dirty="0"/>
                        <a:t>25 ng/mL</a:t>
                      </a:r>
                    </a:p>
                  </a:txBody>
                  <a:tcPr marL="28659" marR="28659" marT="14329" marB="14329" anchor="ctr">
                    <a:lnL>
                      <a:noFill/>
                    </a:lnL>
                    <a:lnR>
                      <a:noFill/>
                    </a:lnR>
                    <a:lnT>
                      <a:noFill/>
                    </a:lnT>
                    <a:lnB>
                      <a:noFill/>
                    </a:lnB>
                  </a:tcPr>
                </a:tc>
                <a:tc>
                  <a:txBody>
                    <a:bodyPr/>
                    <a:lstStyle/>
                    <a:p>
                      <a:r>
                        <a:rPr lang="en-US" sz="1000" dirty="0"/>
                        <a:t>Phencyclidine (PCP)</a:t>
                      </a:r>
                    </a:p>
                  </a:txBody>
                  <a:tcPr marL="28659" marR="28659" marT="14329" marB="14329" anchor="ctr">
                    <a:lnL>
                      <a:noFill/>
                    </a:lnL>
                    <a:lnR>
                      <a:noFill/>
                    </a:lnR>
                    <a:lnT>
                      <a:noFill/>
                    </a:lnT>
                    <a:lnB>
                      <a:noFill/>
                    </a:lnB>
                  </a:tcPr>
                </a:tc>
                <a:tc>
                  <a:txBody>
                    <a:bodyPr/>
                    <a:lstStyle/>
                    <a:p>
                      <a:r>
                        <a:rPr lang="en-US" sz="1000" dirty="0"/>
                        <a:t>25 ng/mL</a:t>
                      </a:r>
                    </a:p>
                  </a:txBody>
                  <a:tcPr marL="28659" marR="28659" marT="14329" marB="14329" anchor="ctr">
                    <a:lnL>
                      <a:noFill/>
                    </a:lnL>
                    <a:lnR>
                      <a:noFill/>
                    </a:lnR>
                    <a:lnT>
                      <a:noFill/>
                    </a:lnT>
                    <a:lnB>
                      <a:noFill/>
                    </a:lnB>
                  </a:tcPr>
                </a:tc>
                <a:extLst>
                  <a:ext uri="{0D108BD9-81ED-4DB2-BD59-A6C34878D82A}">
                    <a16:rowId xmlns:a16="http://schemas.microsoft.com/office/drawing/2014/main" val="625753830"/>
                  </a:ext>
                </a:extLst>
              </a:tr>
              <a:tr h="200610">
                <a:tc>
                  <a:txBody>
                    <a:bodyPr/>
                    <a:lstStyle/>
                    <a:p>
                      <a:r>
                        <a:rPr lang="en-US" sz="1000" b="1"/>
                        <a:t>Amphetamine</a:t>
                      </a:r>
                      <a:endParaRPr lang="en-US" sz="1000"/>
                    </a:p>
                  </a:txBody>
                  <a:tcPr marL="28659" marR="28659" marT="14329" marB="14329" anchor="ctr">
                    <a:lnL>
                      <a:noFill/>
                    </a:lnL>
                    <a:lnR>
                      <a:noFill/>
                    </a:lnR>
                    <a:lnT>
                      <a:noFill/>
                    </a:lnT>
                    <a:lnB>
                      <a:noFill/>
                    </a:lnB>
                  </a:tcPr>
                </a:tc>
                <a:tc>
                  <a:txBody>
                    <a:bodyPr/>
                    <a:lstStyle/>
                    <a:p>
                      <a:r>
                        <a:rPr lang="en-US" sz="1000"/>
                        <a:t> </a:t>
                      </a:r>
                    </a:p>
                  </a:txBody>
                  <a:tcPr marL="28659" marR="28659" marT="14329" marB="14329" anchor="ctr">
                    <a:lnL>
                      <a:noFill/>
                    </a:lnL>
                    <a:lnR>
                      <a:noFill/>
                    </a:lnR>
                    <a:lnT>
                      <a:noFill/>
                    </a:lnT>
                    <a:lnB>
                      <a:noFill/>
                    </a:lnB>
                  </a:tcPr>
                </a:tc>
                <a:tc>
                  <a:txBody>
                    <a:bodyPr/>
                    <a:lstStyle/>
                    <a:p>
                      <a:r>
                        <a:rPr lang="en-US" sz="1000"/>
                        <a:t> </a:t>
                      </a:r>
                    </a:p>
                  </a:txBody>
                  <a:tcPr marL="28659" marR="28659" marT="14329" marB="14329" anchor="ctr">
                    <a:lnL>
                      <a:noFill/>
                    </a:lnL>
                    <a:lnR>
                      <a:noFill/>
                    </a:lnR>
                    <a:lnT>
                      <a:noFill/>
                    </a:lnT>
                    <a:lnB>
                      <a:noFill/>
                    </a:lnB>
                  </a:tcPr>
                </a:tc>
                <a:tc>
                  <a:txBody>
                    <a:bodyPr/>
                    <a:lstStyle/>
                    <a:p>
                      <a:r>
                        <a:rPr lang="en-US" sz="1000" dirty="0"/>
                        <a:t> </a:t>
                      </a:r>
                    </a:p>
                  </a:txBody>
                  <a:tcPr marL="28659" marR="28659" marT="14329" marB="14329" anchor="ctr">
                    <a:lnL>
                      <a:noFill/>
                    </a:lnL>
                    <a:lnR>
                      <a:noFill/>
                    </a:lnR>
                    <a:lnT>
                      <a:noFill/>
                    </a:lnT>
                    <a:lnB>
                      <a:noFill/>
                    </a:lnB>
                  </a:tcPr>
                </a:tc>
                <a:extLst>
                  <a:ext uri="{0D108BD9-81ED-4DB2-BD59-A6C34878D82A}">
                    <a16:rowId xmlns:a16="http://schemas.microsoft.com/office/drawing/2014/main" val="4217603909"/>
                  </a:ext>
                </a:extLst>
              </a:tr>
              <a:tr h="200610">
                <a:tc>
                  <a:txBody>
                    <a:bodyPr/>
                    <a:lstStyle/>
                    <a:p>
                      <a:r>
                        <a:rPr lang="en-US" sz="1000"/>
                        <a:t>Amphetamine</a:t>
                      </a:r>
                    </a:p>
                  </a:txBody>
                  <a:tcPr marL="28659" marR="28659" marT="14329" marB="14329" anchor="ctr">
                    <a:lnL>
                      <a:noFill/>
                    </a:lnL>
                    <a:lnR>
                      <a:noFill/>
                    </a:lnR>
                    <a:lnT>
                      <a:noFill/>
                    </a:lnT>
                    <a:lnB>
                      <a:noFill/>
                    </a:lnB>
                  </a:tcPr>
                </a:tc>
                <a:tc>
                  <a:txBody>
                    <a:bodyPr/>
                    <a:lstStyle/>
                    <a:p>
                      <a:r>
                        <a:rPr lang="en-US" sz="1000"/>
                        <a:t>500 ng/m</a:t>
                      </a:r>
                    </a:p>
                  </a:txBody>
                  <a:tcPr marL="28659" marR="28659" marT="14329" marB="14329" anchor="ctr">
                    <a:lnL>
                      <a:noFill/>
                    </a:lnL>
                    <a:lnR>
                      <a:noFill/>
                    </a:lnR>
                    <a:lnT>
                      <a:noFill/>
                    </a:lnT>
                    <a:lnB>
                      <a:noFill/>
                    </a:lnB>
                  </a:tcPr>
                </a:tc>
                <a:tc>
                  <a:txBody>
                    <a:bodyPr/>
                    <a:lstStyle/>
                    <a:p>
                      <a:r>
                        <a:rPr lang="en-US" sz="1000"/>
                        <a:t>Amphetamine</a:t>
                      </a:r>
                    </a:p>
                  </a:txBody>
                  <a:tcPr marL="28659" marR="28659" marT="14329" marB="14329" anchor="ctr">
                    <a:lnL>
                      <a:noFill/>
                    </a:lnL>
                    <a:lnR>
                      <a:noFill/>
                    </a:lnR>
                    <a:lnT>
                      <a:noFill/>
                    </a:lnT>
                    <a:lnB>
                      <a:noFill/>
                    </a:lnB>
                  </a:tcPr>
                </a:tc>
                <a:tc>
                  <a:txBody>
                    <a:bodyPr/>
                    <a:lstStyle/>
                    <a:p>
                      <a:r>
                        <a:rPr lang="en-US" sz="1000" dirty="0"/>
                        <a:t>250 ng/mL</a:t>
                      </a:r>
                    </a:p>
                  </a:txBody>
                  <a:tcPr marL="28659" marR="28659" marT="14329" marB="14329" anchor="ctr">
                    <a:lnL>
                      <a:noFill/>
                    </a:lnL>
                    <a:lnR>
                      <a:noFill/>
                    </a:lnR>
                    <a:lnT>
                      <a:noFill/>
                    </a:lnT>
                    <a:lnB>
                      <a:noFill/>
                    </a:lnB>
                  </a:tcPr>
                </a:tc>
                <a:extLst>
                  <a:ext uri="{0D108BD9-81ED-4DB2-BD59-A6C34878D82A}">
                    <a16:rowId xmlns:a16="http://schemas.microsoft.com/office/drawing/2014/main" val="1950877222"/>
                  </a:ext>
                </a:extLst>
              </a:tr>
              <a:tr h="200610">
                <a:tc>
                  <a:txBody>
                    <a:bodyPr/>
                    <a:lstStyle/>
                    <a:p>
                      <a:r>
                        <a:rPr lang="en-US" sz="1000"/>
                        <a:t>Methamphetamine</a:t>
                      </a:r>
                    </a:p>
                  </a:txBody>
                  <a:tcPr marL="28659" marR="28659" marT="14329" marB="14329" anchor="ctr">
                    <a:lnL>
                      <a:noFill/>
                    </a:lnL>
                    <a:lnR>
                      <a:noFill/>
                    </a:lnR>
                    <a:lnT>
                      <a:noFill/>
                    </a:lnT>
                    <a:lnB>
                      <a:noFill/>
                    </a:lnB>
                  </a:tcPr>
                </a:tc>
                <a:tc>
                  <a:txBody>
                    <a:bodyPr/>
                    <a:lstStyle/>
                    <a:p>
                      <a:r>
                        <a:rPr lang="en-US" sz="1000"/>
                        <a:t>500 ng/mL</a:t>
                      </a:r>
                    </a:p>
                  </a:txBody>
                  <a:tcPr marL="28659" marR="28659" marT="14329" marB="14329" anchor="ctr">
                    <a:lnL>
                      <a:noFill/>
                    </a:lnL>
                    <a:lnR>
                      <a:noFill/>
                    </a:lnR>
                    <a:lnT>
                      <a:noFill/>
                    </a:lnT>
                    <a:lnB>
                      <a:noFill/>
                    </a:lnB>
                  </a:tcPr>
                </a:tc>
                <a:tc>
                  <a:txBody>
                    <a:bodyPr/>
                    <a:lstStyle/>
                    <a:p>
                      <a:r>
                        <a:rPr lang="en-US" sz="1000" dirty="0"/>
                        <a:t>Methamphetamine</a:t>
                      </a:r>
                    </a:p>
                  </a:txBody>
                  <a:tcPr marL="28659" marR="28659" marT="14329" marB="14329" anchor="ctr">
                    <a:lnL>
                      <a:noFill/>
                    </a:lnL>
                    <a:lnR>
                      <a:noFill/>
                    </a:lnR>
                    <a:lnT>
                      <a:noFill/>
                    </a:lnT>
                    <a:lnB>
                      <a:noFill/>
                    </a:lnB>
                  </a:tcPr>
                </a:tc>
                <a:tc>
                  <a:txBody>
                    <a:bodyPr/>
                    <a:lstStyle/>
                    <a:p>
                      <a:r>
                        <a:rPr lang="en-US" sz="1000" dirty="0"/>
                        <a:t>250 ng/mL</a:t>
                      </a:r>
                    </a:p>
                  </a:txBody>
                  <a:tcPr marL="28659" marR="28659" marT="14329" marB="14329" anchor="ctr">
                    <a:lnL>
                      <a:noFill/>
                    </a:lnL>
                    <a:lnR>
                      <a:noFill/>
                    </a:lnR>
                    <a:lnT>
                      <a:noFill/>
                    </a:lnT>
                    <a:lnB>
                      <a:noFill/>
                    </a:lnB>
                  </a:tcPr>
                </a:tc>
                <a:extLst>
                  <a:ext uri="{0D108BD9-81ED-4DB2-BD59-A6C34878D82A}">
                    <a16:rowId xmlns:a16="http://schemas.microsoft.com/office/drawing/2014/main" val="1200561000"/>
                  </a:ext>
                </a:extLst>
              </a:tr>
              <a:tr h="114634">
                <a:tc>
                  <a:txBody>
                    <a:bodyPr/>
                    <a:lstStyle/>
                    <a:p>
                      <a:r>
                        <a:rPr lang="en-US" sz="1000"/>
                        <a:t>MDMA/MDA</a:t>
                      </a:r>
                    </a:p>
                  </a:txBody>
                  <a:tcPr marL="28659" marR="28659" marT="14329" marB="14329" anchor="ctr">
                    <a:lnL>
                      <a:noFill/>
                    </a:lnL>
                    <a:lnR>
                      <a:noFill/>
                    </a:lnR>
                    <a:lnT>
                      <a:noFill/>
                    </a:lnT>
                    <a:lnB>
                      <a:noFill/>
                    </a:lnB>
                  </a:tcPr>
                </a:tc>
                <a:tc>
                  <a:txBody>
                    <a:bodyPr/>
                    <a:lstStyle/>
                    <a:p>
                      <a:r>
                        <a:rPr lang="en-US" sz="1000"/>
                        <a:t>500 ng/mL</a:t>
                      </a:r>
                    </a:p>
                  </a:txBody>
                  <a:tcPr marL="28659" marR="28659" marT="14329" marB="14329" anchor="ctr">
                    <a:lnL>
                      <a:noFill/>
                    </a:lnL>
                    <a:lnR>
                      <a:noFill/>
                    </a:lnR>
                    <a:lnT>
                      <a:noFill/>
                    </a:lnT>
                    <a:lnB>
                      <a:noFill/>
                    </a:lnB>
                  </a:tcPr>
                </a:tc>
                <a:tc>
                  <a:txBody>
                    <a:bodyPr/>
                    <a:lstStyle/>
                    <a:p>
                      <a:r>
                        <a:rPr lang="en-US" sz="1000"/>
                        <a:t>MDMA/MDA</a:t>
                      </a:r>
                    </a:p>
                  </a:txBody>
                  <a:tcPr marL="28659" marR="28659" marT="14329" marB="14329" anchor="ctr">
                    <a:lnL>
                      <a:noFill/>
                    </a:lnL>
                    <a:lnR>
                      <a:noFill/>
                    </a:lnR>
                    <a:lnT>
                      <a:noFill/>
                    </a:lnT>
                    <a:lnB>
                      <a:noFill/>
                    </a:lnB>
                  </a:tcPr>
                </a:tc>
                <a:tc>
                  <a:txBody>
                    <a:bodyPr/>
                    <a:lstStyle/>
                    <a:p>
                      <a:r>
                        <a:rPr lang="en-US" sz="1000"/>
                        <a:t>250 ng/mL</a:t>
                      </a:r>
                    </a:p>
                  </a:txBody>
                  <a:tcPr marL="28659" marR="28659" marT="14329" marB="14329" anchor="ctr">
                    <a:lnL>
                      <a:noFill/>
                    </a:lnL>
                    <a:lnR>
                      <a:noFill/>
                    </a:lnR>
                    <a:lnT>
                      <a:noFill/>
                    </a:lnT>
                    <a:lnB>
                      <a:noFill/>
                    </a:lnB>
                  </a:tcPr>
                </a:tc>
                <a:extLst>
                  <a:ext uri="{0D108BD9-81ED-4DB2-BD59-A6C34878D82A}">
                    <a16:rowId xmlns:a16="http://schemas.microsoft.com/office/drawing/2014/main" val="936052310"/>
                  </a:ext>
                </a:extLst>
              </a:tr>
              <a:tr h="114634">
                <a:tc>
                  <a:txBody>
                    <a:bodyPr/>
                    <a:lstStyle/>
                    <a:p>
                      <a:r>
                        <a:rPr lang="en-US" sz="1000" b="1"/>
                        <a:t>Opioids</a:t>
                      </a:r>
                      <a:endParaRPr lang="en-US" sz="1000"/>
                    </a:p>
                  </a:txBody>
                  <a:tcPr marL="28659" marR="28659" marT="14329" marB="14329" anchor="ctr">
                    <a:lnL>
                      <a:noFill/>
                    </a:lnL>
                    <a:lnR>
                      <a:noFill/>
                    </a:lnR>
                    <a:lnT>
                      <a:noFill/>
                    </a:lnT>
                    <a:lnB>
                      <a:noFill/>
                    </a:lnB>
                  </a:tcPr>
                </a:tc>
                <a:tc>
                  <a:txBody>
                    <a:bodyPr/>
                    <a:lstStyle/>
                    <a:p>
                      <a:r>
                        <a:rPr lang="en-US" sz="1000"/>
                        <a:t> </a:t>
                      </a:r>
                    </a:p>
                  </a:txBody>
                  <a:tcPr marL="28659" marR="28659" marT="14329" marB="14329" anchor="ctr">
                    <a:lnL>
                      <a:noFill/>
                    </a:lnL>
                    <a:lnR>
                      <a:noFill/>
                    </a:lnR>
                    <a:lnT>
                      <a:noFill/>
                    </a:lnT>
                    <a:lnB>
                      <a:noFill/>
                    </a:lnB>
                  </a:tcPr>
                </a:tc>
                <a:tc>
                  <a:txBody>
                    <a:bodyPr/>
                    <a:lstStyle/>
                    <a:p>
                      <a:r>
                        <a:rPr lang="en-US" sz="1000"/>
                        <a:t> </a:t>
                      </a:r>
                    </a:p>
                  </a:txBody>
                  <a:tcPr marL="28659" marR="28659" marT="14329" marB="14329" anchor="ctr">
                    <a:lnL>
                      <a:noFill/>
                    </a:lnL>
                    <a:lnR>
                      <a:noFill/>
                    </a:lnR>
                    <a:lnT>
                      <a:noFill/>
                    </a:lnT>
                    <a:lnB>
                      <a:noFill/>
                    </a:lnB>
                  </a:tcPr>
                </a:tc>
                <a:tc>
                  <a:txBody>
                    <a:bodyPr/>
                    <a:lstStyle/>
                    <a:p>
                      <a:r>
                        <a:rPr lang="en-US" sz="1000" dirty="0"/>
                        <a:t> </a:t>
                      </a:r>
                    </a:p>
                  </a:txBody>
                  <a:tcPr marL="28659" marR="28659" marT="14329" marB="14329" anchor="ctr">
                    <a:lnL>
                      <a:noFill/>
                    </a:lnL>
                    <a:lnR>
                      <a:noFill/>
                    </a:lnR>
                    <a:lnT>
                      <a:noFill/>
                    </a:lnT>
                    <a:lnB>
                      <a:noFill/>
                    </a:lnB>
                  </a:tcPr>
                </a:tc>
                <a:extLst>
                  <a:ext uri="{0D108BD9-81ED-4DB2-BD59-A6C34878D82A}">
                    <a16:rowId xmlns:a16="http://schemas.microsoft.com/office/drawing/2014/main" val="2971301674"/>
                  </a:ext>
                </a:extLst>
              </a:tr>
              <a:tr h="200610">
                <a:tc>
                  <a:txBody>
                    <a:bodyPr/>
                    <a:lstStyle/>
                    <a:p>
                      <a:r>
                        <a:rPr lang="en-US" sz="1000"/>
                        <a:t>Codeine/Morphine</a:t>
                      </a:r>
                    </a:p>
                  </a:txBody>
                  <a:tcPr marL="28659" marR="28659" marT="14329" marB="14329" anchor="ctr">
                    <a:lnL>
                      <a:noFill/>
                    </a:lnL>
                    <a:lnR>
                      <a:noFill/>
                    </a:lnR>
                    <a:lnT>
                      <a:noFill/>
                    </a:lnT>
                    <a:lnB>
                      <a:noFill/>
                    </a:lnB>
                  </a:tcPr>
                </a:tc>
                <a:tc>
                  <a:txBody>
                    <a:bodyPr/>
                    <a:lstStyle/>
                    <a:p>
                      <a:r>
                        <a:rPr lang="en-US" sz="1000"/>
                        <a:t>2000 ng/mL</a:t>
                      </a:r>
                    </a:p>
                  </a:txBody>
                  <a:tcPr marL="28659" marR="28659" marT="14329" marB="14329" anchor="ctr">
                    <a:lnL>
                      <a:noFill/>
                    </a:lnL>
                    <a:lnR>
                      <a:noFill/>
                    </a:lnR>
                    <a:lnT>
                      <a:noFill/>
                    </a:lnT>
                    <a:lnB>
                      <a:noFill/>
                    </a:lnB>
                  </a:tcPr>
                </a:tc>
                <a:tc>
                  <a:txBody>
                    <a:bodyPr/>
                    <a:lstStyle/>
                    <a:p>
                      <a:r>
                        <a:rPr lang="en-US" sz="1000"/>
                        <a:t>Codeine/Morphine</a:t>
                      </a:r>
                    </a:p>
                  </a:txBody>
                  <a:tcPr marL="28659" marR="28659" marT="14329" marB="14329" anchor="ctr">
                    <a:lnL>
                      <a:noFill/>
                    </a:lnL>
                    <a:lnR>
                      <a:noFill/>
                    </a:lnR>
                    <a:lnT>
                      <a:noFill/>
                    </a:lnT>
                    <a:lnB>
                      <a:noFill/>
                    </a:lnB>
                  </a:tcPr>
                </a:tc>
                <a:tc>
                  <a:txBody>
                    <a:bodyPr/>
                    <a:lstStyle/>
                    <a:p>
                      <a:r>
                        <a:rPr lang="en-US" sz="1000" dirty="0"/>
                        <a:t>2000 ng/mL</a:t>
                      </a:r>
                    </a:p>
                  </a:txBody>
                  <a:tcPr marL="28659" marR="28659" marT="14329" marB="14329" anchor="ctr">
                    <a:lnL>
                      <a:noFill/>
                    </a:lnL>
                    <a:lnR>
                      <a:noFill/>
                    </a:lnR>
                    <a:lnT>
                      <a:noFill/>
                    </a:lnT>
                    <a:lnB>
                      <a:noFill/>
                    </a:lnB>
                  </a:tcPr>
                </a:tc>
                <a:extLst>
                  <a:ext uri="{0D108BD9-81ED-4DB2-BD59-A6C34878D82A}">
                    <a16:rowId xmlns:a16="http://schemas.microsoft.com/office/drawing/2014/main" val="429158690"/>
                  </a:ext>
                </a:extLst>
              </a:tr>
              <a:tr h="372561">
                <a:tc>
                  <a:txBody>
                    <a:bodyPr/>
                    <a:lstStyle/>
                    <a:p>
                      <a:r>
                        <a:rPr lang="en-US" sz="1000"/>
                        <a:t>6-Acetylmorphine (6AM or Heroin)</a:t>
                      </a:r>
                    </a:p>
                  </a:txBody>
                  <a:tcPr marL="28659" marR="28659" marT="14329" marB="14329" anchor="ctr">
                    <a:lnL>
                      <a:noFill/>
                    </a:lnL>
                    <a:lnR>
                      <a:noFill/>
                    </a:lnR>
                    <a:lnT>
                      <a:noFill/>
                    </a:lnT>
                    <a:lnB>
                      <a:noFill/>
                    </a:lnB>
                  </a:tcPr>
                </a:tc>
                <a:tc>
                  <a:txBody>
                    <a:bodyPr/>
                    <a:lstStyle/>
                    <a:p>
                      <a:r>
                        <a:rPr lang="en-US" sz="1000"/>
                        <a:t>10 ng/mL</a:t>
                      </a:r>
                    </a:p>
                  </a:txBody>
                  <a:tcPr marL="28659" marR="28659" marT="14329" marB="14329" anchor="ctr">
                    <a:lnL>
                      <a:noFill/>
                    </a:lnL>
                    <a:lnR>
                      <a:noFill/>
                    </a:lnR>
                    <a:lnT>
                      <a:noFill/>
                    </a:lnT>
                    <a:lnB>
                      <a:noFill/>
                    </a:lnB>
                  </a:tcPr>
                </a:tc>
                <a:tc>
                  <a:txBody>
                    <a:bodyPr/>
                    <a:lstStyle/>
                    <a:p>
                      <a:r>
                        <a:rPr lang="en-US" sz="1000"/>
                        <a:t>6-Acetylmorphine (6AM or Heroin)</a:t>
                      </a:r>
                    </a:p>
                  </a:txBody>
                  <a:tcPr marL="28659" marR="28659" marT="14329" marB="14329" anchor="ctr">
                    <a:lnL>
                      <a:noFill/>
                    </a:lnL>
                    <a:lnR>
                      <a:noFill/>
                    </a:lnR>
                    <a:lnT>
                      <a:noFill/>
                    </a:lnT>
                    <a:lnB>
                      <a:noFill/>
                    </a:lnB>
                  </a:tcPr>
                </a:tc>
                <a:tc>
                  <a:txBody>
                    <a:bodyPr/>
                    <a:lstStyle/>
                    <a:p>
                      <a:r>
                        <a:rPr lang="en-US" sz="1000" dirty="0"/>
                        <a:t>10 ng/mL</a:t>
                      </a:r>
                    </a:p>
                  </a:txBody>
                  <a:tcPr marL="28659" marR="28659" marT="14329" marB="14329" anchor="ctr">
                    <a:lnL>
                      <a:noFill/>
                    </a:lnL>
                    <a:lnR>
                      <a:noFill/>
                    </a:lnR>
                    <a:lnT>
                      <a:noFill/>
                    </a:lnT>
                    <a:lnB>
                      <a:noFill/>
                    </a:lnB>
                  </a:tcPr>
                </a:tc>
                <a:extLst>
                  <a:ext uri="{0D108BD9-81ED-4DB2-BD59-A6C34878D82A}">
                    <a16:rowId xmlns:a16="http://schemas.microsoft.com/office/drawing/2014/main" val="2738185716"/>
                  </a:ext>
                </a:extLst>
              </a:tr>
              <a:tr h="114634">
                <a:tc>
                  <a:txBody>
                    <a:bodyPr/>
                    <a:lstStyle/>
                    <a:p>
                      <a:r>
                        <a:rPr lang="en-US" sz="1000"/>
                        <a:t>Hydrocodone</a:t>
                      </a:r>
                    </a:p>
                  </a:txBody>
                  <a:tcPr marL="28659" marR="28659" marT="14329" marB="14329" anchor="ctr">
                    <a:lnL>
                      <a:noFill/>
                    </a:lnL>
                    <a:lnR>
                      <a:noFill/>
                    </a:lnR>
                    <a:lnT>
                      <a:noFill/>
                    </a:lnT>
                    <a:lnB>
                      <a:noFill/>
                    </a:lnB>
                  </a:tcPr>
                </a:tc>
                <a:tc>
                  <a:txBody>
                    <a:bodyPr/>
                    <a:lstStyle/>
                    <a:p>
                      <a:r>
                        <a:rPr lang="en-US" sz="1000"/>
                        <a:t>300 ng/mL</a:t>
                      </a:r>
                    </a:p>
                  </a:txBody>
                  <a:tcPr marL="28659" marR="28659" marT="14329" marB="14329" anchor="ctr">
                    <a:lnL>
                      <a:noFill/>
                    </a:lnL>
                    <a:lnR>
                      <a:noFill/>
                    </a:lnR>
                    <a:lnT>
                      <a:noFill/>
                    </a:lnT>
                    <a:lnB>
                      <a:noFill/>
                    </a:lnB>
                  </a:tcPr>
                </a:tc>
                <a:tc>
                  <a:txBody>
                    <a:bodyPr/>
                    <a:lstStyle/>
                    <a:p>
                      <a:r>
                        <a:rPr lang="en-US" sz="1000"/>
                        <a:t>Hydrocodone</a:t>
                      </a:r>
                    </a:p>
                  </a:txBody>
                  <a:tcPr marL="28659" marR="28659" marT="14329" marB="14329" anchor="ctr">
                    <a:lnL>
                      <a:noFill/>
                    </a:lnL>
                    <a:lnR>
                      <a:noFill/>
                    </a:lnR>
                    <a:lnT>
                      <a:noFill/>
                    </a:lnT>
                    <a:lnB>
                      <a:noFill/>
                    </a:lnB>
                  </a:tcPr>
                </a:tc>
                <a:tc>
                  <a:txBody>
                    <a:bodyPr/>
                    <a:lstStyle/>
                    <a:p>
                      <a:r>
                        <a:rPr lang="en-US" sz="1000" dirty="0"/>
                        <a:t>100 ng/mL</a:t>
                      </a:r>
                    </a:p>
                  </a:txBody>
                  <a:tcPr marL="28659" marR="28659" marT="14329" marB="14329" anchor="ctr">
                    <a:lnL>
                      <a:noFill/>
                    </a:lnL>
                    <a:lnR>
                      <a:noFill/>
                    </a:lnR>
                    <a:lnT>
                      <a:noFill/>
                    </a:lnT>
                    <a:lnB>
                      <a:noFill/>
                    </a:lnB>
                  </a:tcPr>
                </a:tc>
                <a:extLst>
                  <a:ext uri="{0D108BD9-81ED-4DB2-BD59-A6C34878D82A}">
                    <a16:rowId xmlns:a16="http://schemas.microsoft.com/office/drawing/2014/main" val="1381446257"/>
                  </a:ext>
                </a:extLst>
              </a:tr>
              <a:tr h="200610">
                <a:tc>
                  <a:txBody>
                    <a:bodyPr/>
                    <a:lstStyle/>
                    <a:p>
                      <a:r>
                        <a:rPr lang="en-US" sz="1000"/>
                        <a:t>Hydromorphone</a:t>
                      </a:r>
                    </a:p>
                  </a:txBody>
                  <a:tcPr marL="28659" marR="28659" marT="14329" marB="14329" anchor="ctr">
                    <a:lnL>
                      <a:noFill/>
                    </a:lnL>
                    <a:lnR>
                      <a:noFill/>
                    </a:lnR>
                    <a:lnT>
                      <a:noFill/>
                    </a:lnT>
                    <a:lnB>
                      <a:noFill/>
                    </a:lnB>
                  </a:tcPr>
                </a:tc>
                <a:tc>
                  <a:txBody>
                    <a:bodyPr/>
                    <a:lstStyle/>
                    <a:p>
                      <a:r>
                        <a:rPr lang="en-US" sz="1000"/>
                        <a:t>300 ng/mL</a:t>
                      </a:r>
                    </a:p>
                  </a:txBody>
                  <a:tcPr marL="28659" marR="28659" marT="14329" marB="14329" anchor="ctr">
                    <a:lnL>
                      <a:noFill/>
                    </a:lnL>
                    <a:lnR>
                      <a:noFill/>
                    </a:lnR>
                    <a:lnT>
                      <a:noFill/>
                    </a:lnT>
                    <a:lnB>
                      <a:noFill/>
                    </a:lnB>
                  </a:tcPr>
                </a:tc>
                <a:tc>
                  <a:txBody>
                    <a:bodyPr/>
                    <a:lstStyle/>
                    <a:p>
                      <a:r>
                        <a:rPr lang="en-US" sz="1000"/>
                        <a:t>Oxymorphone</a:t>
                      </a:r>
                    </a:p>
                  </a:txBody>
                  <a:tcPr marL="28659" marR="28659" marT="14329" marB="14329" anchor="ctr">
                    <a:lnL>
                      <a:noFill/>
                    </a:lnL>
                    <a:lnR>
                      <a:noFill/>
                    </a:lnR>
                    <a:lnT>
                      <a:noFill/>
                    </a:lnT>
                    <a:lnB>
                      <a:noFill/>
                    </a:lnB>
                  </a:tcPr>
                </a:tc>
                <a:tc>
                  <a:txBody>
                    <a:bodyPr/>
                    <a:lstStyle/>
                    <a:p>
                      <a:r>
                        <a:rPr lang="en-US" sz="1000" dirty="0"/>
                        <a:t>100 ng/mL</a:t>
                      </a:r>
                    </a:p>
                  </a:txBody>
                  <a:tcPr marL="28659" marR="28659" marT="14329" marB="14329" anchor="ctr">
                    <a:lnL>
                      <a:noFill/>
                    </a:lnL>
                    <a:lnR>
                      <a:noFill/>
                    </a:lnR>
                    <a:lnT>
                      <a:noFill/>
                    </a:lnT>
                    <a:lnB>
                      <a:noFill/>
                    </a:lnB>
                  </a:tcPr>
                </a:tc>
                <a:extLst>
                  <a:ext uri="{0D108BD9-81ED-4DB2-BD59-A6C34878D82A}">
                    <a16:rowId xmlns:a16="http://schemas.microsoft.com/office/drawing/2014/main" val="2859004755"/>
                  </a:ext>
                </a:extLst>
              </a:tr>
              <a:tr h="200610">
                <a:tc>
                  <a:txBody>
                    <a:bodyPr/>
                    <a:lstStyle/>
                    <a:p>
                      <a:r>
                        <a:rPr lang="en-US" sz="1000"/>
                        <a:t>Oxymorphone</a:t>
                      </a:r>
                    </a:p>
                  </a:txBody>
                  <a:tcPr marL="28659" marR="28659" marT="14329" marB="14329" anchor="ctr">
                    <a:lnL>
                      <a:noFill/>
                    </a:lnL>
                    <a:lnR>
                      <a:noFill/>
                    </a:lnR>
                    <a:lnT>
                      <a:noFill/>
                    </a:lnT>
                    <a:lnB>
                      <a:noFill/>
                    </a:lnB>
                  </a:tcPr>
                </a:tc>
                <a:tc>
                  <a:txBody>
                    <a:bodyPr/>
                    <a:lstStyle/>
                    <a:p>
                      <a:r>
                        <a:rPr lang="en-US" sz="1000"/>
                        <a:t>100 ng/mL</a:t>
                      </a:r>
                    </a:p>
                  </a:txBody>
                  <a:tcPr marL="28659" marR="28659" marT="14329" marB="14329" anchor="ctr">
                    <a:lnL>
                      <a:noFill/>
                    </a:lnL>
                    <a:lnR>
                      <a:noFill/>
                    </a:lnR>
                    <a:lnT>
                      <a:noFill/>
                    </a:lnT>
                    <a:lnB>
                      <a:noFill/>
                    </a:lnB>
                  </a:tcPr>
                </a:tc>
                <a:tc>
                  <a:txBody>
                    <a:bodyPr/>
                    <a:lstStyle/>
                    <a:p>
                      <a:r>
                        <a:rPr lang="en-US" sz="1000"/>
                        <a:t>Oxymorphone</a:t>
                      </a:r>
                    </a:p>
                  </a:txBody>
                  <a:tcPr marL="28659" marR="28659" marT="14329" marB="14329" anchor="ctr">
                    <a:lnL>
                      <a:noFill/>
                    </a:lnL>
                    <a:lnR>
                      <a:noFill/>
                    </a:lnR>
                    <a:lnT>
                      <a:noFill/>
                    </a:lnT>
                    <a:lnB>
                      <a:noFill/>
                    </a:lnB>
                  </a:tcPr>
                </a:tc>
                <a:tc>
                  <a:txBody>
                    <a:bodyPr/>
                    <a:lstStyle/>
                    <a:p>
                      <a:r>
                        <a:rPr lang="en-US" sz="1000" dirty="0"/>
                        <a:t>100 ng/mL</a:t>
                      </a:r>
                    </a:p>
                  </a:txBody>
                  <a:tcPr marL="28659" marR="28659" marT="14329" marB="14329" anchor="ctr">
                    <a:lnL>
                      <a:noFill/>
                    </a:lnL>
                    <a:lnR>
                      <a:noFill/>
                    </a:lnR>
                    <a:lnT>
                      <a:noFill/>
                    </a:lnT>
                    <a:lnB>
                      <a:noFill/>
                    </a:lnB>
                  </a:tcPr>
                </a:tc>
                <a:extLst>
                  <a:ext uri="{0D108BD9-81ED-4DB2-BD59-A6C34878D82A}">
                    <a16:rowId xmlns:a16="http://schemas.microsoft.com/office/drawing/2014/main" val="1974480157"/>
                  </a:ext>
                </a:extLst>
              </a:tr>
              <a:tr h="114634">
                <a:tc>
                  <a:txBody>
                    <a:bodyPr/>
                    <a:lstStyle/>
                    <a:p>
                      <a:r>
                        <a:rPr lang="en-US" sz="1000" dirty="0"/>
                        <a:t>Oxycodone</a:t>
                      </a:r>
                    </a:p>
                  </a:txBody>
                  <a:tcPr marL="28659" marR="28659" marT="14329" marB="14329" anchor="ctr">
                    <a:lnL>
                      <a:noFill/>
                    </a:lnL>
                    <a:lnR>
                      <a:noFill/>
                    </a:lnR>
                    <a:lnT>
                      <a:noFill/>
                    </a:lnT>
                    <a:lnB>
                      <a:noFill/>
                    </a:lnB>
                  </a:tcPr>
                </a:tc>
                <a:tc>
                  <a:txBody>
                    <a:bodyPr/>
                    <a:lstStyle/>
                    <a:p>
                      <a:r>
                        <a:rPr lang="en-US" sz="1000"/>
                        <a:t>100 ng/mL</a:t>
                      </a:r>
                    </a:p>
                  </a:txBody>
                  <a:tcPr marL="28659" marR="28659" marT="14329" marB="14329" anchor="ctr">
                    <a:lnL>
                      <a:noFill/>
                    </a:lnL>
                    <a:lnR>
                      <a:noFill/>
                    </a:lnR>
                    <a:lnT>
                      <a:noFill/>
                    </a:lnT>
                    <a:lnB>
                      <a:noFill/>
                    </a:lnB>
                  </a:tcPr>
                </a:tc>
                <a:tc>
                  <a:txBody>
                    <a:bodyPr/>
                    <a:lstStyle/>
                    <a:p>
                      <a:r>
                        <a:rPr lang="en-US" sz="1000"/>
                        <a:t>Oxycodone</a:t>
                      </a:r>
                    </a:p>
                  </a:txBody>
                  <a:tcPr marL="28659" marR="28659" marT="14329" marB="14329" anchor="ctr">
                    <a:lnL>
                      <a:noFill/>
                    </a:lnL>
                    <a:lnR>
                      <a:noFill/>
                    </a:lnR>
                    <a:lnT>
                      <a:noFill/>
                    </a:lnT>
                    <a:lnB>
                      <a:noFill/>
                    </a:lnB>
                  </a:tcPr>
                </a:tc>
                <a:tc>
                  <a:txBody>
                    <a:bodyPr/>
                    <a:lstStyle/>
                    <a:p>
                      <a:r>
                        <a:rPr lang="en-US" sz="1000" dirty="0"/>
                        <a:t>100 ng/mL</a:t>
                      </a:r>
                    </a:p>
                  </a:txBody>
                  <a:tcPr marL="28659" marR="28659" marT="14329" marB="14329" anchor="ctr">
                    <a:lnL>
                      <a:noFill/>
                    </a:lnL>
                    <a:lnR>
                      <a:noFill/>
                    </a:lnR>
                    <a:lnT>
                      <a:noFill/>
                    </a:lnT>
                    <a:lnB>
                      <a:noFill/>
                    </a:lnB>
                  </a:tcPr>
                </a:tc>
                <a:extLst>
                  <a:ext uri="{0D108BD9-81ED-4DB2-BD59-A6C34878D82A}">
                    <a16:rowId xmlns:a16="http://schemas.microsoft.com/office/drawing/2014/main" val="1844518239"/>
                  </a:ext>
                </a:extLst>
              </a:tr>
            </a:tbl>
          </a:graphicData>
        </a:graphic>
      </p:graphicFrame>
    </p:spTree>
    <p:extLst>
      <p:ext uri="{BB962C8B-B14F-4D97-AF65-F5344CB8AC3E}">
        <p14:creationId xmlns:p14="http://schemas.microsoft.com/office/powerpoint/2010/main" val="4077608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9CEF18C-4E8B-CBCF-2983-821FAD8B7261}"/>
              </a:ext>
            </a:extLst>
          </p:cNvPr>
          <p:cNvSpPr>
            <a:spLocks noGrp="1"/>
          </p:cNvSpPr>
          <p:nvPr>
            <p:ph type="body" sz="quarter" idx="11"/>
          </p:nvPr>
        </p:nvSpPr>
        <p:spPr/>
        <p:txBody>
          <a:bodyPr/>
          <a:lstStyle/>
          <a:p>
            <a:r>
              <a:rPr lang="en-US" dirty="0"/>
              <a:t>Disclosures</a:t>
            </a:r>
          </a:p>
        </p:txBody>
      </p:sp>
      <p:sp>
        <p:nvSpPr>
          <p:cNvPr id="3" name="Text Placeholder 2">
            <a:extLst>
              <a:ext uri="{FF2B5EF4-FFF2-40B4-BE49-F238E27FC236}">
                <a16:creationId xmlns:a16="http://schemas.microsoft.com/office/drawing/2014/main" id="{0B64AD6A-2ED8-782A-A7F6-306ADCC666CB}"/>
              </a:ext>
            </a:extLst>
          </p:cNvPr>
          <p:cNvSpPr>
            <a:spLocks noGrp="1"/>
          </p:cNvSpPr>
          <p:nvPr>
            <p:ph type="body" sz="quarter" idx="12"/>
          </p:nvPr>
        </p:nvSpPr>
        <p:spPr/>
        <p:txBody>
          <a:bodyPr/>
          <a:lstStyle/>
          <a:p>
            <a:r>
              <a:rPr lang="en-US" dirty="0"/>
              <a:t>None</a:t>
            </a:r>
          </a:p>
        </p:txBody>
      </p:sp>
      <p:sp>
        <p:nvSpPr>
          <p:cNvPr id="5" name="Slide Number Placeholder 4">
            <a:extLst>
              <a:ext uri="{FF2B5EF4-FFF2-40B4-BE49-F238E27FC236}">
                <a16:creationId xmlns:a16="http://schemas.microsoft.com/office/drawing/2014/main" id="{5E872D76-CB5E-BA07-14FF-FEE26210A5B8}"/>
              </a:ext>
            </a:extLst>
          </p:cNvPr>
          <p:cNvSpPr>
            <a:spLocks noGrp="1"/>
          </p:cNvSpPr>
          <p:nvPr>
            <p:ph type="sldNum" sz="quarter" idx="4"/>
          </p:nvPr>
        </p:nvSpPr>
        <p:spPr/>
        <p:txBody>
          <a:bodyPr/>
          <a:lstStyle/>
          <a:p>
            <a:fld id="{D08F9049-500A-CA42-B20A-7B1A6A360698}" type="slidenum">
              <a:rPr lang="en-US" smtClean="0"/>
              <a:pPr/>
              <a:t>2</a:t>
            </a:fld>
            <a:endParaRPr lang="en-US" dirty="0"/>
          </a:p>
        </p:txBody>
      </p:sp>
    </p:spTree>
    <p:extLst>
      <p:ext uri="{BB962C8B-B14F-4D97-AF65-F5344CB8AC3E}">
        <p14:creationId xmlns:p14="http://schemas.microsoft.com/office/powerpoint/2010/main" val="4021001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DC411F-8E11-3F09-F1DC-FEECDCD8640E}"/>
              </a:ext>
            </a:extLst>
          </p:cNvPr>
          <p:cNvSpPr>
            <a:spLocks noGrp="1"/>
          </p:cNvSpPr>
          <p:nvPr>
            <p:ph type="body" sz="quarter" idx="11"/>
          </p:nvPr>
        </p:nvSpPr>
        <p:spPr>
          <a:xfrm>
            <a:off x="934944" y="1281469"/>
            <a:ext cx="7262906" cy="1292662"/>
          </a:xfrm>
        </p:spPr>
        <p:txBody>
          <a:bodyPr/>
          <a:lstStyle/>
          <a:p>
            <a:r>
              <a:rPr lang="en-US" dirty="0"/>
              <a:t>Take home point #1: toxicology testing is much more nuanced, complex, and limited than most healthcare providers appreciate</a:t>
            </a:r>
          </a:p>
        </p:txBody>
      </p:sp>
      <p:sp>
        <p:nvSpPr>
          <p:cNvPr id="5" name="Slide Number Placeholder 4">
            <a:extLst>
              <a:ext uri="{FF2B5EF4-FFF2-40B4-BE49-F238E27FC236}">
                <a16:creationId xmlns:a16="http://schemas.microsoft.com/office/drawing/2014/main" id="{8EC06030-FA49-81F5-EBDD-957248DAB365}"/>
              </a:ext>
            </a:extLst>
          </p:cNvPr>
          <p:cNvSpPr>
            <a:spLocks noGrp="1"/>
          </p:cNvSpPr>
          <p:nvPr>
            <p:ph type="sldNum" sz="quarter" idx="4"/>
          </p:nvPr>
        </p:nvSpPr>
        <p:spPr/>
        <p:txBody>
          <a:bodyPr/>
          <a:lstStyle/>
          <a:p>
            <a:fld id="{D08F9049-500A-CA42-B20A-7B1A6A360698}" type="slidenum">
              <a:rPr lang="en-US" smtClean="0"/>
              <a:pPr/>
              <a:t>20</a:t>
            </a:fld>
            <a:endParaRPr lang="en-US" dirty="0"/>
          </a:p>
        </p:txBody>
      </p:sp>
    </p:spTree>
    <p:extLst>
      <p:ext uri="{BB962C8B-B14F-4D97-AF65-F5344CB8AC3E}">
        <p14:creationId xmlns:p14="http://schemas.microsoft.com/office/powerpoint/2010/main" val="1993262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1C2263-194A-747D-51E4-12FB9F3FB9EF}"/>
              </a:ext>
            </a:extLst>
          </p:cNvPr>
          <p:cNvSpPr>
            <a:spLocks noGrp="1"/>
          </p:cNvSpPr>
          <p:nvPr>
            <p:ph type="body" sz="quarter" idx="11"/>
          </p:nvPr>
        </p:nvSpPr>
        <p:spPr>
          <a:xfrm>
            <a:off x="1146918" y="304800"/>
            <a:ext cx="7235081" cy="3860800"/>
          </a:xfrm>
        </p:spPr>
        <p:txBody>
          <a:bodyPr>
            <a:normAutofit/>
          </a:bodyPr>
          <a:lstStyle/>
          <a:p>
            <a:pPr algn="l"/>
            <a:r>
              <a:rPr lang="en-US" sz="3200" dirty="0"/>
              <a:t>True or False: the prevalence of substance use during pregnancy is higher among Black individuals than among white individuals </a:t>
            </a:r>
          </a:p>
        </p:txBody>
      </p:sp>
    </p:spTree>
    <p:extLst>
      <p:ext uri="{BB962C8B-B14F-4D97-AF65-F5344CB8AC3E}">
        <p14:creationId xmlns:p14="http://schemas.microsoft.com/office/powerpoint/2010/main" val="3082334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E92A2E-BD40-997A-55D8-41F5394E3A4A}"/>
              </a:ext>
            </a:extLst>
          </p:cNvPr>
          <p:cNvSpPr>
            <a:spLocks noGrp="1"/>
          </p:cNvSpPr>
          <p:nvPr>
            <p:ph type="body" sz="quarter" idx="11"/>
          </p:nvPr>
        </p:nvSpPr>
        <p:spPr>
          <a:xfrm>
            <a:off x="1144478" y="1478782"/>
            <a:ext cx="6855044" cy="1174337"/>
          </a:xfrm>
        </p:spPr>
        <p:txBody>
          <a:bodyPr/>
          <a:lstStyle/>
          <a:p>
            <a:r>
              <a:rPr lang="en-US" dirty="0"/>
              <a:t>False</a:t>
            </a:r>
          </a:p>
        </p:txBody>
      </p:sp>
    </p:spTree>
    <p:extLst>
      <p:ext uri="{BB962C8B-B14F-4D97-AF65-F5344CB8AC3E}">
        <p14:creationId xmlns:p14="http://schemas.microsoft.com/office/powerpoint/2010/main" val="3663678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4B9DB79-4B5E-A27E-EF0F-D7880CAEE632}"/>
              </a:ext>
            </a:extLst>
          </p:cNvPr>
          <p:cNvSpPr>
            <a:spLocks noGrp="1"/>
          </p:cNvSpPr>
          <p:nvPr>
            <p:ph type="sldNum" sz="quarter" idx="4"/>
          </p:nvPr>
        </p:nvSpPr>
        <p:spPr/>
        <p:txBody>
          <a:bodyPr/>
          <a:lstStyle/>
          <a:p>
            <a:fld id="{D08F9049-500A-CA42-B20A-7B1A6A360698}" type="slidenum">
              <a:rPr lang="en-US" smtClean="0"/>
              <a:pPr/>
              <a:t>23</a:t>
            </a:fld>
            <a:endParaRPr lang="en-US" dirty="0"/>
          </a:p>
        </p:txBody>
      </p:sp>
      <p:pic>
        <p:nvPicPr>
          <p:cNvPr id="7" name="Picture 6">
            <a:extLst>
              <a:ext uri="{FF2B5EF4-FFF2-40B4-BE49-F238E27FC236}">
                <a16:creationId xmlns:a16="http://schemas.microsoft.com/office/drawing/2014/main" id="{11E2C22F-D664-C8B0-7961-6C43A2FE2685}"/>
              </a:ext>
            </a:extLst>
          </p:cNvPr>
          <p:cNvPicPr>
            <a:picLocks noChangeAspect="1"/>
          </p:cNvPicPr>
          <p:nvPr/>
        </p:nvPicPr>
        <p:blipFill>
          <a:blip r:embed="rId3"/>
          <a:stretch>
            <a:fillRect/>
          </a:stretch>
        </p:blipFill>
        <p:spPr>
          <a:xfrm>
            <a:off x="96253" y="4387681"/>
            <a:ext cx="7772400" cy="584729"/>
          </a:xfrm>
          <a:prstGeom prst="rect">
            <a:avLst/>
          </a:prstGeom>
        </p:spPr>
      </p:pic>
      <p:pic>
        <p:nvPicPr>
          <p:cNvPr id="8" name="Picture 7">
            <a:extLst>
              <a:ext uri="{FF2B5EF4-FFF2-40B4-BE49-F238E27FC236}">
                <a16:creationId xmlns:a16="http://schemas.microsoft.com/office/drawing/2014/main" id="{AD42D96B-64EE-F0C6-7C39-E0F84F47F212}"/>
              </a:ext>
            </a:extLst>
          </p:cNvPr>
          <p:cNvPicPr>
            <a:picLocks noChangeAspect="1"/>
          </p:cNvPicPr>
          <p:nvPr/>
        </p:nvPicPr>
        <p:blipFill>
          <a:blip r:embed="rId4"/>
          <a:stretch>
            <a:fillRect/>
          </a:stretch>
        </p:blipFill>
        <p:spPr>
          <a:xfrm>
            <a:off x="96253" y="175853"/>
            <a:ext cx="7772400" cy="404237"/>
          </a:xfrm>
          <a:prstGeom prst="rect">
            <a:avLst/>
          </a:prstGeom>
        </p:spPr>
      </p:pic>
      <p:pic>
        <p:nvPicPr>
          <p:cNvPr id="9" name="Picture 8">
            <a:extLst>
              <a:ext uri="{FF2B5EF4-FFF2-40B4-BE49-F238E27FC236}">
                <a16:creationId xmlns:a16="http://schemas.microsoft.com/office/drawing/2014/main" id="{3B9E38E2-1664-EBDF-A02A-BFE36462F52C}"/>
              </a:ext>
            </a:extLst>
          </p:cNvPr>
          <p:cNvPicPr>
            <a:picLocks noChangeAspect="1"/>
          </p:cNvPicPr>
          <p:nvPr/>
        </p:nvPicPr>
        <p:blipFill rotWithShape="1">
          <a:blip r:embed="rId5"/>
          <a:srcRect b="82081"/>
          <a:stretch/>
        </p:blipFill>
        <p:spPr>
          <a:xfrm>
            <a:off x="184819" y="1145574"/>
            <a:ext cx="7772400" cy="913642"/>
          </a:xfrm>
          <a:prstGeom prst="rect">
            <a:avLst/>
          </a:prstGeom>
        </p:spPr>
      </p:pic>
      <p:pic>
        <p:nvPicPr>
          <p:cNvPr id="12" name="Picture 11">
            <a:extLst>
              <a:ext uri="{FF2B5EF4-FFF2-40B4-BE49-F238E27FC236}">
                <a16:creationId xmlns:a16="http://schemas.microsoft.com/office/drawing/2014/main" id="{B550C48A-4B42-708F-2E92-21322B1247EB}"/>
              </a:ext>
            </a:extLst>
          </p:cNvPr>
          <p:cNvPicPr>
            <a:picLocks noChangeAspect="1"/>
          </p:cNvPicPr>
          <p:nvPr/>
        </p:nvPicPr>
        <p:blipFill>
          <a:blip r:embed="rId6"/>
          <a:stretch>
            <a:fillRect/>
          </a:stretch>
        </p:blipFill>
        <p:spPr>
          <a:xfrm>
            <a:off x="172787" y="704066"/>
            <a:ext cx="7772400" cy="441508"/>
          </a:xfrm>
          <a:prstGeom prst="rect">
            <a:avLst/>
          </a:prstGeom>
        </p:spPr>
      </p:pic>
    </p:spTree>
    <p:extLst>
      <p:ext uri="{BB962C8B-B14F-4D97-AF65-F5344CB8AC3E}">
        <p14:creationId xmlns:p14="http://schemas.microsoft.com/office/powerpoint/2010/main" val="3368971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4B9DB79-4B5E-A27E-EF0F-D7880CAEE632}"/>
              </a:ext>
            </a:extLst>
          </p:cNvPr>
          <p:cNvSpPr>
            <a:spLocks noGrp="1"/>
          </p:cNvSpPr>
          <p:nvPr>
            <p:ph type="sldNum" sz="quarter" idx="4"/>
          </p:nvPr>
        </p:nvSpPr>
        <p:spPr/>
        <p:txBody>
          <a:bodyPr/>
          <a:lstStyle/>
          <a:p>
            <a:fld id="{D08F9049-500A-CA42-B20A-7B1A6A360698}" type="slidenum">
              <a:rPr lang="en-US" smtClean="0"/>
              <a:pPr/>
              <a:t>24</a:t>
            </a:fld>
            <a:endParaRPr lang="en-US" dirty="0"/>
          </a:p>
        </p:txBody>
      </p:sp>
      <p:pic>
        <p:nvPicPr>
          <p:cNvPr id="7" name="Picture 6">
            <a:extLst>
              <a:ext uri="{FF2B5EF4-FFF2-40B4-BE49-F238E27FC236}">
                <a16:creationId xmlns:a16="http://schemas.microsoft.com/office/drawing/2014/main" id="{11E2C22F-D664-C8B0-7961-6C43A2FE2685}"/>
              </a:ext>
            </a:extLst>
          </p:cNvPr>
          <p:cNvPicPr>
            <a:picLocks noChangeAspect="1"/>
          </p:cNvPicPr>
          <p:nvPr/>
        </p:nvPicPr>
        <p:blipFill>
          <a:blip r:embed="rId3"/>
          <a:stretch>
            <a:fillRect/>
          </a:stretch>
        </p:blipFill>
        <p:spPr>
          <a:xfrm>
            <a:off x="96253" y="4387681"/>
            <a:ext cx="7772400" cy="584729"/>
          </a:xfrm>
          <a:prstGeom prst="rect">
            <a:avLst/>
          </a:prstGeom>
        </p:spPr>
      </p:pic>
      <p:pic>
        <p:nvPicPr>
          <p:cNvPr id="8" name="Picture 7">
            <a:extLst>
              <a:ext uri="{FF2B5EF4-FFF2-40B4-BE49-F238E27FC236}">
                <a16:creationId xmlns:a16="http://schemas.microsoft.com/office/drawing/2014/main" id="{AD42D96B-64EE-F0C6-7C39-E0F84F47F212}"/>
              </a:ext>
            </a:extLst>
          </p:cNvPr>
          <p:cNvPicPr>
            <a:picLocks noChangeAspect="1"/>
          </p:cNvPicPr>
          <p:nvPr/>
        </p:nvPicPr>
        <p:blipFill>
          <a:blip r:embed="rId4"/>
          <a:stretch>
            <a:fillRect/>
          </a:stretch>
        </p:blipFill>
        <p:spPr>
          <a:xfrm>
            <a:off x="96253" y="175853"/>
            <a:ext cx="7772400" cy="404237"/>
          </a:xfrm>
          <a:prstGeom prst="rect">
            <a:avLst/>
          </a:prstGeom>
        </p:spPr>
      </p:pic>
      <p:pic>
        <p:nvPicPr>
          <p:cNvPr id="9" name="Picture 8">
            <a:extLst>
              <a:ext uri="{FF2B5EF4-FFF2-40B4-BE49-F238E27FC236}">
                <a16:creationId xmlns:a16="http://schemas.microsoft.com/office/drawing/2014/main" id="{3B9E38E2-1664-EBDF-A02A-BFE36462F52C}"/>
              </a:ext>
            </a:extLst>
          </p:cNvPr>
          <p:cNvPicPr>
            <a:picLocks noChangeAspect="1"/>
          </p:cNvPicPr>
          <p:nvPr/>
        </p:nvPicPr>
        <p:blipFill rotWithShape="1">
          <a:blip r:embed="rId5"/>
          <a:srcRect b="82081"/>
          <a:stretch/>
        </p:blipFill>
        <p:spPr>
          <a:xfrm>
            <a:off x="160756" y="580090"/>
            <a:ext cx="7772400" cy="913642"/>
          </a:xfrm>
          <a:prstGeom prst="rect">
            <a:avLst/>
          </a:prstGeom>
        </p:spPr>
      </p:pic>
      <p:pic>
        <p:nvPicPr>
          <p:cNvPr id="10" name="Picture 9">
            <a:extLst>
              <a:ext uri="{FF2B5EF4-FFF2-40B4-BE49-F238E27FC236}">
                <a16:creationId xmlns:a16="http://schemas.microsoft.com/office/drawing/2014/main" id="{100B5E47-77CF-7C68-3A8E-8DE3554056A6}"/>
              </a:ext>
            </a:extLst>
          </p:cNvPr>
          <p:cNvPicPr>
            <a:picLocks noChangeAspect="1"/>
          </p:cNvPicPr>
          <p:nvPr/>
        </p:nvPicPr>
        <p:blipFill rotWithShape="1">
          <a:blip r:embed="rId5"/>
          <a:srcRect t="16975" b="47864"/>
          <a:stretch/>
        </p:blipFill>
        <p:spPr>
          <a:xfrm>
            <a:off x="160756" y="1493732"/>
            <a:ext cx="7772400" cy="1792705"/>
          </a:xfrm>
          <a:prstGeom prst="rect">
            <a:avLst/>
          </a:prstGeom>
        </p:spPr>
      </p:pic>
      <p:pic>
        <p:nvPicPr>
          <p:cNvPr id="11" name="Picture 10">
            <a:extLst>
              <a:ext uri="{FF2B5EF4-FFF2-40B4-BE49-F238E27FC236}">
                <a16:creationId xmlns:a16="http://schemas.microsoft.com/office/drawing/2014/main" id="{EA13F986-761F-FBF3-42BE-96C96481FA2B}"/>
              </a:ext>
            </a:extLst>
          </p:cNvPr>
          <p:cNvPicPr>
            <a:picLocks noChangeAspect="1"/>
          </p:cNvPicPr>
          <p:nvPr/>
        </p:nvPicPr>
        <p:blipFill rotWithShape="1">
          <a:blip r:embed="rId5"/>
          <a:srcRect t="51664" b="30416"/>
          <a:stretch/>
        </p:blipFill>
        <p:spPr>
          <a:xfrm>
            <a:off x="160756" y="3286437"/>
            <a:ext cx="7772400" cy="913642"/>
          </a:xfrm>
          <a:prstGeom prst="rect">
            <a:avLst/>
          </a:prstGeom>
        </p:spPr>
      </p:pic>
    </p:spTree>
    <p:extLst>
      <p:ext uri="{BB962C8B-B14F-4D97-AF65-F5344CB8AC3E}">
        <p14:creationId xmlns:p14="http://schemas.microsoft.com/office/powerpoint/2010/main" val="3662105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9772626-FBBE-F26E-BE9C-B617E253F435}"/>
              </a:ext>
            </a:extLst>
          </p:cNvPr>
          <p:cNvSpPr>
            <a:spLocks noGrp="1"/>
          </p:cNvSpPr>
          <p:nvPr>
            <p:ph type="sldNum" sz="quarter" idx="4"/>
          </p:nvPr>
        </p:nvSpPr>
        <p:spPr/>
        <p:txBody>
          <a:bodyPr/>
          <a:lstStyle/>
          <a:p>
            <a:fld id="{D08F9049-500A-CA42-B20A-7B1A6A360698}" type="slidenum">
              <a:rPr lang="en-US" smtClean="0"/>
              <a:pPr/>
              <a:t>25</a:t>
            </a:fld>
            <a:endParaRPr lang="en-US" dirty="0"/>
          </a:p>
        </p:txBody>
      </p:sp>
      <p:pic>
        <p:nvPicPr>
          <p:cNvPr id="7" name="Picture 6">
            <a:extLst>
              <a:ext uri="{FF2B5EF4-FFF2-40B4-BE49-F238E27FC236}">
                <a16:creationId xmlns:a16="http://schemas.microsoft.com/office/drawing/2014/main" id="{3342C0D7-CCA9-95A4-E293-A9C5B95FD17D}"/>
              </a:ext>
            </a:extLst>
          </p:cNvPr>
          <p:cNvPicPr>
            <a:picLocks noChangeAspect="1"/>
          </p:cNvPicPr>
          <p:nvPr/>
        </p:nvPicPr>
        <p:blipFill>
          <a:blip r:embed="rId3"/>
          <a:stretch>
            <a:fillRect/>
          </a:stretch>
        </p:blipFill>
        <p:spPr>
          <a:xfrm>
            <a:off x="136024" y="95960"/>
            <a:ext cx="7404100" cy="1587500"/>
          </a:xfrm>
          <a:prstGeom prst="rect">
            <a:avLst/>
          </a:prstGeom>
        </p:spPr>
      </p:pic>
      <p:pic>
        <p:nvPicPr>
          <p:cNvPr id="8" name="Picture 7">
            <a:extLst>
              <a:ext uri="{FF2B5EF4-FFF2-40B4-BE49-F238E27FC236}">
                <a16:creationId xmlns:a16="http://schemas.microsoft.com/office/drawing/2014/main" id="{AE3FE3DA-BA0E-5A13-A836-CACEFE578849}"/>
              </a:ext>
            </a:extLst>
          </p:cNvPr>
          <p:cNvPicPr>
            <a:picLocks noChangeAspect="1"/>
          </p:cNvPicPr>
          <p:nvPr/>
        </p:nvPicPr>
        <p:blipFill rotWithShape="1">
          <a:blip r:embed="rId4"/>
          <a:srcRect b="70042"/>
          <a:stretch/>
        </p:blipFill>
        <p:spPr>
          <a:xfrm>
            <a:off x="136024" y="1683461"/>
            <a:ext cx="7772400" cy="682668"/>
          </a:xfrm>
          <a:prstGeom prst="rect">
            <a:avLst/>
          </a:prstGeom>
        </p:spPr>
      </p:pic>
      <p:pic>
        <p:nvPicPr>
          <p:cNvPr id="2" name="Picture 1">
            <a:extLst>
              <a:ext uri="{FF2B5EF4-FFF2-40B4-BE49-F238E27FC236}">
                <a16:creationId xmlns:a16="http://schemas.microsoft.com/office/drawing/2014/main" id="{5D591E47-CD67-5FFD-4179-0DDF66B5BFB3}"/>
              </a:ext>
            </a:extLst>
          </p:cNvPr>
          <p:cNvPicPr>
            <a:picLocks noChangeAspect="1"/>
          </p:cNvPicPr>
          <p:nvPr/>
        </p:nvPicPr>
        <p:blipFill rotWithShape="1">
          <a:blip r:embed="rId4"/>
          <a:srcRect t="37860"/>
          <a:stretch/>
        </p:blipFill>
        <p:spPr>
          <a:xfrm>
            <a:off x="136024" y="2416196"/>
            <a:ext cx="7772400" cy="1416027"/>
          </a:xfrm>
          <a:prstGeom prst="rect">
            <a:avLst/>
          </a:prstGeom>
        </p:spPr>
      </p:pic>
      <p:pic>
        <p:nvPicPr>
          <p:cNvPr id="4" name="Picture 3">
            <a:extLst>
              <a:ext uri="{FF2B5EF4-FFF2-40B4-BE49-F238E27FC236}">
                <a16:creationId xmlns:a16="http://schemas.microsoft.com/office/drawing/2014/main" id="{2B49CF0D-259C-4D20-A650-80C5D21ADCCF}"/>
              </a:ext>
            </a:extLst>
          </p:cNvPr>
          <p:cNvPicPr>
            <a:picLocks noChangeAspect="1"/>
          </p:cNvPicPr>
          <p:nvPr/>
        </p:nvPicPr>
        <p:blipFill>
          <a:blip r:embed="rId5"/>
          <a:stretch>
            <a:fillRect/>
          </a:stretch>
        </p:blipFill>
        <p:spPr>
          <a:xfrm>
            <a:off x="6943627" y="169900"/>
            <a:ext cx="2200373" cy="161792"/>
          </a:xfrm>
          <a:prstGeom prst="rect">
            <a:avLst/>
          </a:prstGeom>
        </p:spPr>
      </p:pic>
    </p:spTree>
    <p:extLst>
      <p:ext uri="{BB962C8B-B14F-4D97-AF65-F5344CB8AC3E}">
        <p14:creationId xmlns:p14="http://schemas.microsoft.com/office/powerpoint/2010/main" val="18410856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9772626-FBBE-F26E-BE9C-B617E253F435}"/>
              </a:ext>
            </a:extLst>
          </p:cNvPr>
          <p:cNvSpPr>
            <a:spLocks noGrp="1"/>
          </p:cNvSpPr>
          <p:nvPr>
            <p:ph type="sldNum" sz="quarter" idx="4"/>
          </p:nvPr>
        </p:nvSpPr>
        <p:spPr/>
        <p:txBody>
          <a:bodyPr/>
          <a:lstStyle/>
          <a:p>
            <a:fld id="{D08F9049-500A-CA42-B20A-7B1A6A360698}" type="slidenum">
              <a:rPr lang="en-US" smtClean="0"/>
              <a:pPr/>
              <a:t>26</a:t>
            </a:fld>
            <a:endParaRPr lang="en-US" dirty="0"/>
          </a:p>
        </p:txBody>
      </p:sp>
      <p:pic>
        <p:nvPicPr>
          <p:cNvPr id="7" name="Picture 6">
            <a:extLst>
              <a:ext uri="{FF2B5EF4-FFF2-40B4-BE49-F238E27FC236}">
                <a16:creationId xmlns:a16="http://schemas.microsoft.com/office/drawing/2014/main" id="{3342C0D7-CCA9-95A4-E293-A9C5B95FD17D}"/>
              </a:ext>
            </a:extLst>
          </p:cNvPr>
          <p:cNvPicPr>
            <a:picLocks noChangeAspect="1"/>
          </p:cNvPicPr>
          <p:nvPr/>
        </p:nvPicPr>
        <p:blipFill>
          <a:blip r:embed="rId3"/>
          <a:stretch>
            <a:fillRect/>
          </a:stretch>
        </p:blipFill>
        <p:spPr>
          <a:xfrm>
            <a:off x="136024" y="95960"/>
            <a:ext cx="7404100" cy="1587500"/>
          </a:xfrm>
          <a:prstGeom prst="rect">
            <a:avLst/>
          </a:prstGeom>
        </p:spPr>
      </p:pic>
      <p:pic>
        <p:nvPicPr>
          <p:cNvPr id="2" name="Picture 1">
            <a:extLst>
              <a:ext uri="{FF2B5EF4-FFF2-40B4-BE49-F238E27FC236}">
                <a16:creationId xmlns:a16="http://schemas.microsoft.com/office/drawing/2014/main" id="{4BA4F87A-748C-1675-D068-D42B5C3D9772}"/>
              </a:ext>
            </a:extLst>
          </p:cNvPr>
          <p:cNvPicPr>
            <a:picLocks noChangeAspect="1"/>
          </p:cNvPicPr>
          <p:nvPr/>
        </p:nvPicPr>
        <p:blipFill>
          <a:blip r:embed="rId4"/>
          <a:stretch>
            <a:fillRect/>
          </a:stretch>
        </p:blipFill>
        <p:spPr>
          <a:xfrm>
            <a:off x="136024" y="1683459"/>
            <a:ext cx="8455218" cy="2455403"/>
          </a:xfrm>
          <a:prstGeom prst="rect">
            <a:avLst/>
          </a:prstGeom>
        </p:spPr>
      </p:pic>
      <p:sp>
        <p:nvSpPr>
          <p:cNvPr id="3" name="TextBox 2">
            <a:extLst>
              <a:ext uri="{FF2B5EF4-FFF2-40B4-BE49-F238E27FC236}">
                <a16:creationId xmlns:a16="http://schemas.microsoft.com/office/drawing/2014/main" id="{CDD0544F-954E-4455-1DC5-75EF75C77981}"/>
              </a:ext>
            </a:extLst>
          </p:cNvPr>
          <p:cNvSpPr txBox="1"/>
          <p:nvPr/>
        </p:nvSpPr>
        <p:spPr>
          <a:xfrm>
            <a:off x="2752825" y="1683458"/>
            <a:ext cx="1934678" cy="276999"/>
          </a:xfrm>
          <a:prstGeom prst="rect">
            <a:avLst/>
          </a:prstGeom>
          <a:noFill/>
        </p:spPr>
        <p:txBody>
          <a:bodyPr wrap="square" rtlCol="0">
            <a:spAutoFit/>
          </a:bodyPr>
          <a:lstStyle/>
          <a:p>
            <a:r>
              <a:rPr lang="en-US" sz="1200" dirty="0"/>
              <a:t>Not tested</a:t>
            </a:r>
          </a:p>
        </p:txBody>
      </p:sp>
      <p:sp>
        <p:nvSpPr>
          <p:cNvPr id="4" name="TextBox 3">
            <a:extLst>
              <a:ext uri="{FF2B5EF4-FFF2-40B4-BE49-F238E27FC236}">
                <a16:creationId xmlns:a16="http://schemas.microsoft.com/office/drawing/2014/main" id="{D29FF06C-42AD-54EB-2CF9-8509065F4607}"/>
              </a:ext>
            </a:extLst>
          </p:cNvPr>
          <p:cNvSpPr txBox="1"/>
          <p:nvPr/>
        </p:nvSpPr>
        <p:spPr>
          <a:xfrm>
            <a:off x="5163666" y="1683457"/>
            <a:ext cx="1934678" cy="276999"/>
          </a:xfrm>
          <a:prstGeom prst="rect">
            <a:avLst/>
          </a:prstGeom>
          <a:noFill/>
        </p:spPr>
        <p:txBody>
          <a:bodyPr wrap="square" rtlCol="0">
            <a:spAutoFit/>
          </a:bodyPr>
          <a:lstStyle/>
          <a:p>
            <a:r>
              <a:rPr lang="en-US" sz="1200" dirty="0"/>
              <a:t>Tested</a:t>
            </a:r>
          </a:p>
        </p:txBody>
      </p:sp>
      <p:pic>
        <p:nvPicPr>
          <p:cNvPr id="6" name="Picture 5">
            <a:extLst>
              <a:ext uri="{FF2B5EF4-FFF2-40B4-BE49-F238E27FC236}">
                <a16:creationId xmlns:a16="http://schemas.microsoft.com/office/drawing/2014/main" id="{366684FA-3947-6291-DA33-205233DA4FDF}"/>
              </a:ext>
            </a:extLst>
          </p:cNvPr>
          <p:cNvPicPr>
            <a:picLocks noChangeAspect="1"/>
          </p:cNvPicPr>
          <p:nvPr/>
        </p:nvPicPr>
        <p:blipFill>
          <a:blip r:embed="rId5"/>
          <a:stretch>
            <a:fillRect/>
          </a:stretch>
        </p:blipFill>
        <p:spPr>
          <a:xfrm>
            <a:off x="6943627" y="169900"/>
            <a:ext cx="2200373" cy="161792"/>
          </a:xfrm>
          <a:prstGeom prst="rect">
            <a:avLst/>
          </a:prstGeom>
        </p:spPr>
      </p:pic>
    </p:spTree>
    <p:extLst>
      <p:ext uri="{BB962C8B-B14F-4D97-AF65-F5344CB8AC3E}">
        <p14:creationId xmlns:p14="http://schemas.microsoft.com/office/powerpoint/2010/main" val="36994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AA7047B-D62E-80F1-260B-5000A4A4E65A}"/>
              </a:ext>
            </a:extLst>
          </p:cNvPr>
          <p:cNvSpPr>
            <a:spLocks noGrp="1"/>
          </p:cNvSpPr>
          <p:nvPr>
            <p:ph type="body" sz="quarter" idx="11"/>
          </p:nvPr>
        </p:nvSpPr>
        <p:spPr>
          <a:xfrm>
            <a:off x="301083" y="680485"/>
            <a:ext cx="8541834" cy="3046988"/>
          </a:xfrm>
        </p:spPr>
        <p:txBody>
          <a:bodyPr/>
          <a:lstStyle/>
          <a:p>
            <a:pPr algn="l"/>
            <a:r>
              <a:rPr lang="en-US" dirty="0"/>
              <a:t>What are common indications for sending a perinatal toxicology test at your institution?</a:t>
            </a:r>
          </a:p>
        </p:txBody>
      </p:sp>
    </p:spTree>
    <p:extLst>
      <p:ext uri="{BB962C8B-B14F-4D97-AF65-F5344CB8AC3E}">
        <p14:creationId xmlns:p14="http://schemas.microsoft.com/office/powerpoint/2010/main" val="970833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2EE29A2-FCE7-7348-BCFC-C704E1D9D00F}"/>
              </a:ext>
            </a:extLst>
          </p:cNvPr>
          <p:cNvSpPr>
            <a:spLocks noGrp="1"/>
          </p:cNvSpPr>
          <p:nvPr>
            <p:ph type="sldNum" sz="quarter" idx="4"/>
          </p:nvPr>
        </p:nvSpPr>
        <p:spPr/>
        <p:txBody>
          <a:bodyPr/>
          <a:lstStyle/>
          <a:p>
            <a:fld id="{D08F9049-500A-CA42-B20A-7B1A6A360698}" type="slidenum">
              <a:rPr lang="en-US" smtClean="0"/>
              <a:pPr/>
              <a:t>28</a:t>
            </a:fld>
            <a:endParaRPr lang="en-US" dirty="0"/>
          </a:p>
        </p:txBody>
      </p:sp>
      <p:pic>
        <p:nvPicPr>
          <p:cNvPr id="9" name="Picture 8">
            <a:extLst>
              <a:ext uri="{FF2B5EF4-FFF2-40B4-BE49-F238E27FC236}">
                <a16:creationId xmlns:a16="http://schemas.microsoft.com/office/drawing/2014/main" id="{8EF57E9D-5733-8EF9-F3F7-AD1958063596}"/>
              </a:ext>
            </a:extLst>
          </p:cNvPr>
          <p:cNvPicPr>
            <a:picLocks noChangeAspect="1"/>
          </p:cNvPicPr>
          <p:nvPr/>
        </p:nvPicPr>
        <p:blipFill>
          <a:blip r:embed="rId3"/>
          <a:stretch>
            <a:fillRect/>
          </a:stretch>
        </p:blipFill>
        <p:spPr>
          <a:xfrm>
            <a:off x="640147" y="887853"/>
            <a:ext cx="3383213" cy="205371"/>
          </a:xfrm>
          <a:prstGeom prst="rect">
            <a:avLst/>
          </a:prstGeom>
        </p:spPr>
      </p:pic>
      <p:pic>
        <p:nvPicPr>
          <p:cNvPr id="10" name="Picture 9">
            <a:extLst>
              <a:ext uri="{FF2B5EF4-FFF2-40B4-BE49-F238E27FC236}">
                <a16:creationId xmlns:a16="http://schemas.microsoft.com/office/drawing/2014/main" id="{3A69CEFC-1A19-B436-AFA5-0040B929FD5F}"/>
              </a:ext>
            </a:extLst>
          </p:cNvPr>
          <p:cNvPicPr>
            <a:picLocks noChangeAspect="1"/>
          </p:cNvPicPr>
          <p:nvPr/>
        </p:nvPicPr>
        <p:blipFill>
          <a:blip r:embed="rId4"/>
          <a:stretch>
            <a:fillRect/>
          </a:stretch>
        </p:blipFill>
        <p:spPr>
          <a:xfrm>
            <a:off x="640146" y="1190580"/>
            <a:ext cx="3383213" cy="2767101"/>
          </a:xfrm>
          <a:prstGeom prst="rect">
            <a:avLst/>
          </a:prstGeom>
        </p:spPr>
      </p:pic>
      <p:sp>
        <p:nvSpPr>
          <p:cNvPr id="11" name="TextBox 10">
            <a:extLst>
              <a:ext uri="{FF2B5EF4-FFF2-40B4-BE49-F238E27FC236}">
                <a16:creationId xmlns:a16="http://schemas.microsoft.com/office/drawing/2014/main" id="{7F986379-E163-944E-7C8F-B69BCE2EB378}"/>
              </a:ext>
            </a:extLst>
          </p:cNvPr>
          <p:cNvSpPr txBox="1"/>
          <p:nvPr/>
        </p:nvSpPr>
        <p:spPr>
          <a:xfrm>
            <a:off x="1044373" y="322625"/>
            <a:ext cx="2574758" cy="584775"/>
          </a:xfrm>
          <a:prstGeom prst="rect">
            <a:avLst/>
          </a:prstGeom>
          <a:noFill/>
        </p:spPr>
        <p:txBody>
          <a:bodyPr wrap="square" rtlCol="0">
            <a:spAutoFit/>
          </a:bodyPr>
          <a:lstStyle/>
          <a:p>
            <a:r>
              <a:rPr lang="en-US" sz="1600" dirty="0"/>
              <a:t>Perlman et al 2021</a:t>
            </a:r>
          </a:p>
          <a:p>
            <a:r>
              <a:rPr lang="en-US" sz="1600" dirty="0"/>
              <a:t>PMID 34373267</a:t>
            </a:r>
          </a:p>
        </p:txBody>
      </p:sp>
    </p:spTree>
    <p:extLst>
      <p:ext uri="{BB962C8B-B14F-4D97-AF65-F5344CB8AC3E}">
        <p14:creationId xmlns:p14="http://schemas.microsoft.com/office/powerpoint/2010/main" val="76703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2EE29A2-FCE7-7348-BCFC-C704E1D9D00F}"/>
              </a:ext>
            </a:extLst>
          </p:cNvPr>
          <p:cNvSpPr>
            <a:spLocks noGrp="1"/>
          </p:cNvSpPr>
          <p:nvPr>
            <p:ph type="sldNum" sz="quarter" idx="4"/>
          </p:nvPr>
        </p:nvSpPr>
        <p:spPr/>
        <p:txBody>
          <a:bodyPr/>
          <a:lstStyle/>
          <a:p>
            <a:fld id="{D08F9049-500A-CA42-B20A-7B1A6A360698}" type="slidenum">
              <a:rPr lang="en-US" smtClean="0"/>
              <a:pPr/>
              <a:t>29</a:t>
            </a:fld>
            <a:endParaRPr lang="en-US" dirty="0"/>
          </a:p>
        </p:txBody>
      </p:sp>
      <p:sp>
        <p:nvSpPr>
          <p:cNvPr id="8" name="TextBox 7">
            <a:extLst>
              <a:ext uri="{FF2B5EF4-FFF2-40B4-BE49-F238E27FC236}">
                <a16:creationId xmlns:a16="http://schemas.microsoft.com/office/drawing/2014/main" id="{655CF1BD-F1FA-A82D-85E0-DB5CE5B75D15}"/>
              </a:ext>
            </a:extLst>
          </p:cNvPr>
          <p:cNvSpPr txBox="1"/>
          <p:nvPr/>
        </p:nvSpPr>
        <p:spPr>
          <a:xfrm>
            <a:off x="1044373" y="322625"/>
            <a:ext cx="2574758" cy="584775"/>
          </a:xfrm>
          <a:prstGeom prst="rect">
            <a:avLst/>
          </a:prstGeom>
          <a:noFill/>
        </p:spPr>
        <p:txBody>
          <a:bodyPr wrap="square" rtlCol="0">
            <a:spAutoFit/>
          </a:bodyPr>
          <a:lstStyle/>
          <a:p>
            <a:r>
              <a:rPr lang="en-US" sz="1600" dirty="0"/>
              <a:t>Perlman et al 2021</a:t>
            </a:r>
          </a:p>
          <a:p>
            <a:r>
              <a:rPr lang="en-US" sz="1600" dirty="0"/>
              <a:t>PMID 34373267</a:t>
            </a:r>
          </a:p>
        </p:txBody>
      </p:sp>
      <p:pic>
        <p:nvPicPr>
          <p:cNvPr id="9" name="Picture 8">
            <a:extLst>
              <a:ext uri="{FF2B5EF4-FFF2-40B4-BE49-F238E27FC236}">
                <a16:creationId xmlns:a16="http://schemas.microsoft.com/office/drawing/2014/main" id="{8EF57E9D-5733-8EF9-F3F7-AD1958063596}"/>
              </a:ext>
            </a:extLst>
          </p:cNvPr>
          <p:cNvPicPr>
            <a:picLocks noChangeAspect="1"/>
          </p:cNvPicPr>
          <p:nvPr/>
        </p:nvPicPr>
        <p:blipFill>
          <a:blip r:embed="rId3"/>
          <a:stretch>
            <a:fillRect/>
          </a:stretch>
        </p:blipFill>
        <p:spPr>
          <a:xfrm>
            <a:off x="640147" y="887853"/>
            <a:ext cx="3383213" cy="205371"/>
          </a:xfrm>
          <a:prstGeom prst="rect">
            <a:avLst/>
          </a:prstGeom>
        </p:spPr>
      </p:pic>
      <p:pic>
        <p:nvPicPr>
          <p:cNvPr id="10" name="Picture 9">
            <a:extLst>
              <a:ext uri="{FF2B5EF4-FFF2-40B4-BE49-F238E27FC236}">
                <a16:creationId xmlns:a16="http://schemas.microsoft.com/office/drawing/2014/main" id="{3A69CEFC-1A19-B436-AFA5-0040B929FD5F}"/>
              </a:ext>
            </a:extLst>
          </p:cNvPr>
          <p:cNvPicPr>
            <a:picLocks noChangeAspect="1"/>
          </p:cNvPicPr>
          <p:nvPr/>
        </p:nvPicPr>
        <p:blipFill>
          <a:blip r:embed="rId4"/>
          <a:stretch>
            <a:fillRect/>
          </a:stretch>
        </p:blipFill>
        <p:spPr>
          <a:xfrm>
            <a:off x="640146" y="1190580"/>
            <a:ext cx="3383213" cy="2767101"/>
          </a:xfrm>
          <a:prstGeom prst="rect">
            <a:avLst/>
          </a:prstGeom>
        </p:spPr>
      </p:pic>
      <p:sp>
        <p:nvSpPr>
          <p:cNvPr id="11" name="TextBox 10">
            <a:extLst>
              <a:ext uri="{FF2B5EF4-FFF2-40B4-BE49-F238E27FC236}">
                <a16:creationId xmlns:a16="http://schemas.microsoft.com/office/drawing/2014/main" id="{586D1324-117B-1D33-6F91-5B8988BD72BC}"/>
              </a:ext>
            </a:extLst>
          </p:cNvPr>
          <p:cNvSpPr txBox="1"/>
          <p:nvPr/>
        </p:nvSpPr>
        <p:spPr>
          <a:xfrm>
            <a:off x="4718710" y="303078"/>
            <a:ext cx="3479139" cy="830997"/>
          </a:xfrm>
          <a:prstGeom prst="rect">
            <a:avLst/>
          </a:prstGeom>
          <a:noFill/>
        </p:spPr>
        <p:txBody>
          <a:bodyPr wrap="square" rtlCol="0">
            <a:spAutoFit/>
          </a:bodyPr>
          <a:lstStyle/>
          <a:p>
            <a:r>
              <a:rPr lang="en-US" sz="1600" dirty="0" err="1"/>
              <a:t>Koenigs</a:t>
            </a:r>
            <a:r>
              <a:rPr lang="en-US" sz="1600" dirty="0"/>
              <a:t> et al 2022</a:t>
            </a:r>
          </a:p>
          <a:p>
            <a:r>
              <a:rPr lang="en-US" sz="1600" dirty="0"/>
              <a:t>PMID 35354087</a:t>
            </a:r>
          </a:p>
          <a:p>
            <a:r>
              <a:rPr lang="en-US" sz="1600" dirty="0"/>
              <a:t>Maternal indications for tox testing</a:t>
            </a:r>
          </a:p>
        </p:txBody>
      </p:sp>
      <p:sp>
        <p:nvSpPr>
          <p:cNvPr id="6" name="TextBox 5">
            <a:extLst>
              <a:ext uri="{FF2B5EF4-FFF2-40B4-BE49-F238E27FC236}">
                <a16:creationId xmlns:a16="http://schemas.microsoft.com/office/drawing/2014/main" id="{7AEBC739-0446-72A9-B666-43B57C6F2B70}"/>
              </a:ext>
            </a:extLst>
          </p:cNvPr>
          <p:cNvSpPr txBox="1"/>
          <p:nvPr/>
        </p:nvSpPr>
        <p:spPr>
          <a:xfrm>
            <a:off x="4718711" y="3132686"/>
            <a:ext cx="2485725" cy="307777"/>
          </a:xfrm>
          <a:prstGeom prst="rect">
            <a:avLst/>
          </a:prstGeom>
          <a:noFill/>
        </p:spPr>
        <p:txBody>
          <a:bodyPr wrap="square" rtlCol="0">
            <a:spAutoFit/>
          </a:bodyPr>
          <a:lstStyle/>
          <a:p>
            <a:r>
              <a:rPr lang="en-US" sz="1400" dirty="0"/>
              <a:t>Maternal cannabis use 33%</a:t>
            </a:r>
          </a:p>
        </p:txBody>
      </p:sp>
      <p:sp>
        <p:nvSpPr>
          <p:cNvPr id="7" name="TextBox 6">
            <a:extLst>
              <a:ext uri="{FF2B5EF4-FFF2-40B4-BE49-F238E27FC236}">
                <a16:creationId xmlns:a16="http://schemas.microsoft.com/office/drawing/2014/main" id="{30F84AFD-3CF6-4356-D1A0-CF12AA48403A}"/>
              </a:ext>
            </a:extLst>
          </p:cNvPr>
          <p:cNvSpPr txBox="1"/>
          <p:nvPr/>
        </p:nvSpPr>
        <p:spPr>
          <a:xfrm>
            <a:off x="4718711" y="2422111"/>
            <a:ext cx="3149943" cy="523220"/>
          </a:xfrm>
          <a:prstGeom prst="rect">
            <a:avLst/>
          </a:prstGeom>
          <a:noFill/>
        </p:spPr>
        <p:txBody>
          <a:bodyPr wrap="square" rtlCol="0">
            <a:spAutoFit/>
          </a:bodyPr>
          <a:lstStyle/>
          <a:p>
            <a:r>
              <a:rPr lang="en-US" sz="1400" dirty="0"/>
              <a:t>Nonprescribed substance use excluding cannabis 23% </a:t>
            </a:r>
          </a:p>
        </p:txBody>
      </p:sp>
      <p:sp>
        <p:nvSpPr>
          <p:cNvPr id="12" name="TextBox 11">
            <a:extLst>
              <a:ext uri="{FF2B5EF4-FFF2-40B4-BE49-F238E27FC236}">
                <a16:creationId xmlns:a16="http://schemas.microsoft.com/office/drawing/2014/main" id="{50D0D480-ECCB-76EE-C29F-D4FDD1F019C6}"/>
              </a:ext>
            </a:extLst>
          </p:cNvPr>
          <p:cNvSpPr txBox="1"/>
          <p:nvPr/>
        </p:nvSpPr>
        <p:spPr>
          <a:xfrm>
            <a:off x="4718711" y="1564105"/>
            <a:ext cx="2574758" cy="307777"/>
          </a:xfrm>
          <a:prstGeom prst="rect">
            <a:avLst/>
          </a:prstGeom>
          <a:noFill/>
        </p:spPr>
        <p:txBody>
          <a:bodyPr wrap="square" rtlCol="0">
            <a:spAutoFit/>
          </a:bodyPr>
          <a:lstStyle/>
          <a:p>
            <a:r>
              <a:rPr lang="en-US" sz="1400" dirty="0"/>
              <a:t>Maternal complications 20%</a:t>
            </a:r>
          </a:p>
        </p:txBody>
      </p:sp>
    </p:spTree>
    <p:extLst>
      <p:ext uri="{BB962C8B-B14F-4D97-AF65-F5344CB8AC3E}">
        <p14:creationId xmlns:p14="http://schemas.microsoft.com/office/powerpoint/2010/main" val="2849164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31A8DE-F8EF-096F-A45D-3B12D6617E49}"/>
              </a:ext>
            </a:extLst>
          </p:cNvPr>
          <p:cNvSpPr>
            <a:spLocks noGrp="1"/>
          </p:cNvSpPr>
          <p:nvPr>
            <p:ph type="body" sz="quarter" idx="11"/>
          </p:nvPr>
        </p:nvSpPr>
        <p:spPr/>
        <p:txBody>
          <a:bodyPr/>
          <a:lstStyle/>
          <a:p>
            <a:r>
              <a:rPr lang="en-US" dirty="0"/>
              <a:t>Learning objectives</a:t>
            </a:r>
          </a:p>
        </p:txBody>
      </p:sp>
      <p:sp>
        <p:nvSpPr>
          <p:cNvPr id="3" name="Text Placeholder 2">
            <a:extLst>
              <a:ext uri="{FF2B5EF4-FFF2-40B4-BE49-F238E27FC236}">
                <a16:creationId xmlns:a16="http://schemas.microsoft.com/office/drawing/2014/main" id="{33668351-00D5-504D-CBCC-AD3137394C45}"/>
              </a:ext>
            </a:extLst>
          </p:cNvPr>
          <p:cNvSpPr>
            <a:spLocks noGrp="1"/>
          </p:cNvSpPr>
          <p:nvPr>
            <p:ph type="body" sz="quarter" idx="12"/>
          </p:nvPr>
        </p:nvSpPr>
        <p:spPr/>
        <p:txBody>
          <a:bodyPr/>
          <a:lstStyle/>
          <a:p>
            <a:pPr marL="342900" indent="-342900">
              <a:buFont typeface="Arial"/>
              <a:buAutoNum type="arabicParenR"/>
            </a:pPr>
            <a:r>
              <a:rPr lang="en-US" u="none" strike="noStrike" dirty="0">
                <a:effectLst/>
                <a:latin typeface="Trebuchet MS" panose="020B0703020202090204" pitchFamily="34" charset="0"/>
              </a:rPr>
              <a:t>Define and distinguish screenings from confirmatory toxicology tests</a:t>
            </a:r>
          </a:p>
          <a:p>
            <a:pPr marL="342900" indent="-342900">
              <a:buFont typeface="Arial"/>
              <a:buAutoNum type="arabicParenR"/>
            </a:pPr>
            <a:r>
              <a:rPr lang="en-US" dirty="0"/>
              <a:t>Identify the limitations and nuances inherent in toxicology tests</a:t>
            </a:r>
          </a:p>
          <a:p>
            <a:pPr marL="342900" indent="-342900">
              <a:buFont typeface="Arial"/>
              <a:buAutoNum type="arabicParenR"/>
            </a:pPr>
            <a:r>
              <a:rPr lang="en-US" dirty="0"/>
              <a:t>Review and discuss the implications of documented inequitable toxicology testing practices, including bias and stigma, impact on care, and disparities in testing</a:t>
            </a:r>
          </a:p>
        </p:txBody>
      </p:sp>
      <p:sp>
        <p:nvSpPr>
          <p:cNvPr id="5" name="Slide Number Placeholder 4">
            <a:extLst>
              <a:ext uri="{FF2B5EF4-FFF2-40B4-BE49-F238E27FC236}">
                <a16:creationId xmlns:a16="http://schemas.microsoft.com/office/drawing/2014/main" id="{65AC79CC-D1BE-FE99-8E5D-A5848CB5FA2C}"/>
              </a:ext>
            </a:extLst>
          </p:cNvPr>
          <p:cNvSpPr>
            <a:spLocks noGrp="1"/>
          </p:cNvSpPr>
          <p:nvPr>
            <p:ph type="sldNum" sz="quarter" idx="4"/>
          </p:nvPr>
        </p:nvSpPr>
        <p:spPr/>
        <p:txBody>
          <a:bodyPr/>
          <a:lstStyle/>
          <a:p>
            <a:fld id="{D08F9049-500A-CA42-B20A-7B1A6A360698}" type="slidenum">
              <a:rPr lang="en-US" smtClean="0"/>
              <a:pPr/>
              <a:t>3</a:t>
            </a:fld>
            <a:endParaRPr lang="en-US" dirty="0"/>
          </a:p>
        </p:txBody>
      </p:sp>
    </p:spTree>
    <p:extLst>
      <p:ext uri="{BB962C8B-B14F-4D97-AF65-F5344CB8AC3E}">
        <p14:creationId xmlns:p14="http://schemas.microsoft.com/office/powerpoint/2010/main" val="3222727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B5B356B-47C0-52F5-6D0B-3393EC043365}"/>
              </a:ext>
            </a:extLst>
          </p:cNvPr>
          <p:cNvSpPr>
            <a:spLocks noGrp="1"/>
          </p:cNvSpPr>
          <p:nvPr>
            <p:ph type="sldNum" sz="quarter" idx="4"/>
          </p:nvPr>
        </p:nvSpPr>
        <p:spPr/>
        <p:txBody>
          <a:bodyPr/>
          <a:lstStyle/>
          <a:p>
            <a:fld id="{D08F9049-500A-CA42-B20A-7B1A6A360698}" type="slidenum">
              <a:rPr lang="en-US" smtClean="0"/>
              <a:pPr/>
              <a:t>30</a:t>
            </a:fld>
            <a:endParaRPr lang="en-US" dirty="0"/>
          </a:p>
        </p:txBody>
      </p:sp>
      <p:pic>
        <p:nvPicPr>
          <p:cNvPr id="6" name="Picture 5">
            <a:extLst>
              <a:ext uri="{FF2B5EF4-FFF2-40B4-BE49-F238E27FC236}">
                <a16:creationId xmlns:a16="http://schemas.microsoft.com/office/drawing/2014/main" id="{EEF667F4-2BA8-A240-5C08-A229C0C14168}"/>
              </a:ext>
            </a:extLst>
          </p:cNvPr>
          <p:cNvPicPr>
            <a:picLocks noChangeAspect="1"/>
          </p:cNvPicPr>
          <p:nvPr/>
        </p:nvPicPr>
        <p:blipFill>
          <a:blip r:embed="rId3"/>
          <a:stretch>
            <a:fillRect/>
          </a:stretch>
        </p:blipFill>
        <p:spPr>
          <a:xfrm>
            <a:off x="162344" y="149400"/>
            <a:ext cx="5497312" cy="1014293"/>
          </a:xfrm>
          <a:prstGeom prst="rect">
            <a:avLst/>
          </a:prstGeom>
        </p:spPr>
      </p:pic>
      <p:pic>
        <p:nvPicPr>
          <p:cNvPr id="7" name="Picture 6">
            <a:extLst>
              <a:ext uri="{FF2B5EF4-FFF2-40B4-BE49-F238E27FC236}">
                <a16:creationId xmlns:a16="http://schemas.microsoft.com/office/drawing/2014/main" id="{CEE99687-56CC-7AAD-91A2-E91297D3C3E6}"/>
              </a:ext>
            </a:extLst>
          </p:cNvPr>
          <p:cNvPicPr>
            <a:picLocks noChangeAspect="1"/>
          </p:cNvPicPr>
          <p:nvPr/>
        </p:nvPicPr>
        <p:blipFill>
          <a:blip r:embed="rId4"/>
          <a:stretch>
            <a:fillRect/>
          </a:stretch>
        </p:blipFill>
        <p:spPr>
          <a:xfrm>
            <a:off x="6844236" y="165630"/>
            <a:ext cx="2116212" cy="149161"/>
          </a:xfrm>
          <a:prstGeom prst="rect">
            <a:avLst/>
          </a:prstGeom>
        </p:spPr>
      </p:pic>
      <p:pic>
        <p:nvPicPr>
          <p:cNvPr id="8" name="Picture 7">
            <a:extLst>
              <a:ext uri="{FF2B5EF4-FFF2-40B4-BE49-F238E27FC236}">
                <a16:creationId xmlns:a16="http://schemas.microsoft.com/office/drawing/2014/main" id="{CD94B887-E452-08BE-3A80-5A14DF9EDCB9}"/>
              </a:ext>
            </a:extLst>
          </p:cNvPr>
          <p:cNvPicPr>
            <a:picLocks noChangeAspect="1"/>
          </p:cNvPicPr>
          <p:nvPr/>
        </p:nvPicPr>
        <p:blipFill>
          <a:blip r:embed="rId5"/>
          <a:stretch>
            <a:fillRect/>
          </a:stretch>
        </p:blipFill>
        <p:spPr>
          <a:xfrm>
            <a:off x="1567313" y="1443816"/>
            <a:ext cx="4419600" cy="268759"/>
          </a:xfrm>
          <a:prstGeom prst="rect">
            <a:avLst/>
          </a:prstGeom>
        </p:spPr>
      </p:pic>
      <p:pic>
        <p:nvPicPr>
          <p:cNvPr id="9" name="Picture 8">
            <a:extLst>
              <a:ext uri="{FF2B5EF4-FFF2-40B4-BE49-F238E27FC236}">
                <a16:creationId xmlns:a16="http://schemas.microsoft.com/office/drawing/2014/main" id="{50FF64FA-F9B8-85A1-0239-8CC91DEE6450}"/>
              </a:ext>
            </a:extLst>
          </p:cNvPr>
          <p:cNvPicPr>
            <a:picLocks noChangeAspect="1"/>
          </p:cNvPicPr>
          <p:nvPr/>
        </p:nvPicPr>
        <p:blipFill rotWithShape="1">
          <a:blip r:embed="rId6"/>
          <a:srcRect b="96124"/>
          <a:stretch/>
        </p:blipFill>
        <p:spPr>
          <a:xfrm>
            <a:off x="1666341" y="1844658"/>
            <a:ext cx="2914111" cy="199559"/>
          </a:xfrm>
          <a:prstGeom prst="rect">
            <a:avLst/>
          </a:prstGeom>
        </p:spPr>
      </p:pic>
      <p:pic>
        <p:nvPicPr>
          <p:cNvPr id="10" name="Picture 9">
            <a:extLst>
              <a:ext uri="{FF2B5EF4-FFF2-40B4-BE49-F238E27FC236}">
                <a16:creationId xmlns:a16="http://schemas.microsoft.com/office/drawing/2014/main" id="{6D6A347E-DD94-A934-CD14-B7F60BC56656}"/>
              </a:ext>
            </a:extLst>
          </p:cNvPr>
          <p:cNvPicPr>
            <a:picLocks noChangeAspect="1"/>
          </p:cNvPicPr>
          <p:nvPr/>
        </p:nvPicPr>
        <p:blipFill rotWithShape="1">
          <a:blip r:embed="rId6"/>
          <a:srcRect t="27577" b="67203"/>
          <a:stretch/>
        </p:blipFill>
        <p:spPr>
          <a:xfrm>
            <a:off x="1666340" y="2044217"/>
            <a:ext cx="2914111" cy="268759"/>
          </a:xfrm>
          <a:prstGeom prst="rect">
            <a:avLst/>
          </a:prstGeom>
        </p:spPr>
      </p:pic>
      <p:pic>
        <p:nvPicPr>
          <p:cNvPr id="11" name="Picture 10">
            <a:extLst>
              <a:ext uri="{FF2B5EF4-FFF2-40B4-BE49-F238E27FC236}">
                <a16:creationId xmlns:a16="http://schemas.microsoft.com/office/drawing/2014/main" id="{8D845181-6558-2F19-C4CF-30CB17CB282B}"/>
              </a:ext>
            </a:extLst>
          </p:cNvPr>
          <p:cNvPicPr>
            <a:picLocks noChangeAspect="1"/>
          </p:cNvPicPr>
          <p:nvPr/>
        </p:nvPicPr>
        <p:blipFill rotWithShape="1">
          <a:blip r:embed="rId6"/>
          <a:srcRect t="63565" b="28649"/>
          <a:stretch/>
        </p:blipFill>
        <p:spPr>
          <a:xfrm>
            <a:off x="5113358" y="3013653"/>
            <a:ext cx="2914111" cy="400842"/>
          </a:xfrm>
          <a:prstGeom prst="rect">
            <a:avLst/>
          </a:prstGeom>
        </p:spPr>
      </p:pic>
      <p:pic>
        <p:nvPicPr>
          <p:cNvPr id="12" name="Picture 11">
            <a:extLst>
              <a:ext uri="{FF2B5EF4-FFF2-40B4-BE49-F238E27FC236}">
                <a16:creationId xmlns:a16="http://schemas.microsoft.com/office/drawing/2014/main" id="{544A7E6F-979E-3A5D-7D7C-E9F9F47BAD85}"/>
              </a:ext>
            </a:extLst>
          </p:cNvPr>
          <p:cNvPicPr>
            <a:picLocks noChangeAspect="1"/>
          </p:cNvPicPr>
          <p:nvPr/>
        </p:nvPicPr>
        <p:blipFill rotWithShape="1">
          <a:blip r:embed="rId6"/>
          <a:srcRect t="75720"/>
          <a:stretch/>
        </p:blipFill>
        <p:spPr>
          <a:xfrm>
            <a:off x="5113358" y="1758224"/>
            <a:ext cx="2914111" cy="1250030"/>
          </a:xfrm>
          <a:prstGeom prst="rect">
            <a:avLst/>
          </a:prstGeom>
        </p:spPr>
      </p:pic>
      <p:pic>
        <p:nvPicPr>
          <p:cNvPr id="13" name="Picture 12">
            <a:extLst>
              <a:ext uri="{FF2B5EF4-FFF2-40B4-BE49-F238E27FC236}">
                <a16:creationId xmlns:a16="http://schemas.microsoft.com/office/drawing/2014/main" id="{0124101A-A8C9-2D7C-AC7C-75E06A366416}"/>
              </a:ext>
            </a:extLst>
          </p:cNvPr>
          <p:cNvPicPr>
            <a:picLocks noChangeAspect="1"/>
          </p:cNvPicPr>
          <p:nvPr/>
        </p:nvPicPr>
        <p:blipFill rotWithShape="1">
          <a:blip r:embed="rId6"/>
          <a:srcRect t="35627" b="46827"/>
          <a:stretch/>
        </p:blipFill>
        <p:spPr>
          <a:xfrm>
            <a:off x="1666339" y="2310731"/>
            <a:ext cx="2914111" cy="903343"/>
          </a:xfrm>
          <a:prstGeom prst="rect">
            <a:avLst/>
          </a:prstGeom>
        </p:spPr>
      </p:pic>
    </p:spTree>
    <p:extLst>
      <p:ext uri="{BB962C8B-B14F-4D97-AF65-F5344CB8AC3E}">
        <p14:creationId xmlns:p14="http://schemas.microsoft.com/office/powerpoint/2010/main" val="4175107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9EA5A7-A519-5BD7-B112-E81BD3429D65}"/>
              </a:ext>
            </a:extLst>
          </p:cNvPr>
          <p:cNvSpPr>
            <a:spLocks noGrp="1"/>
          </p:cNvSpPr>
          <p:nvPr>
            <p:ph type="body" sz="quarter" idx="11"/>
          </p:nvPr>
        </p:nvSpPr>
        <p:spPr>
          <a:xfrm>
            <a:off x="801688" y="623490"/>
            <a:ext cx="7262906" cy="2092881"/>
          </a:xfrm>
        </p:spPr>
        <p:txBody>
          <a:bodyPr/>
          <a:lstStyle/>
          <a:p>
            <a:r>
              <a:rPr lang="en-US" dirty="0"/>
              <a:t>Take home point #2: Black birthing parents are tox tested more often than their white counterparts, even though the prevalence of substance use during pregnancy is the same in both groups. </a:t>
            </a:r>
          </a:p>
        </p:txBody>
      </p:sp>
      <p:sp>
        <p:nvSpPr>
          <p:cNvPr id="5" name="Slide Number Placeholder 4">
            <a:extLst>
              <a:ext uri="{FF2B5EF4-FFF2-40B4-BE49-F238E27FC236}">
                <a16:creationId xmlns:a16="http://schemas.microsoft.com/office/drawing/2014/main" id="{C4757022-CE4B-3937-ED5E-3A64F0240AAF}"/>
              </a:ext>
            </a:extLst>
          </p:cNvPr>
          <p:cNvSpPr>
            <a:spLocks noGrp="1"/>
          </p:cNvSpPr>
          <p:nvPr>
            <p:ph type="sldNum" sz="quarter" idx="4"/>
          </p:nvPr>
        </p:nvSpPr>
        <p:spPr/>
        <p:txBody>
          <a:bodyPr/>
          <a:lstStyle/>
          <a:p>
            <a:fld id="{D08F9049-500A-CA42-B20A-7B1A6A360698}" type="slidenum">
              <a:rPr lang="en-US" smtClean="0"/>
              <a:pPr/>
              <a:t>31</a:t>
            </a:fld>
            <a:endParaRPr lang="en-US" dirty="0"/>
          </a:p>
        </p:txBody>
      </p:sp>
      <p:sp>
        <p:nvSpPr>
          <p:cNvPr id="6" name="Text Placeholder 2">
            <a:extLst>
              <a:ext uri="{FF2B5EF4-FFF2-40B4-BE49-F238E27FC236}">
                <a16:creationId xmlns:a16="http://schemas.microsoft.com/office/drawing/2014/main" id="{210C7DCD-565A-E245-E8B7-96E5E249D8C8}"/>
              </a:ext>
            </a:extLst>
          </p:cNvPr>
          <p:cNvSpPr>
            <a:spLocks noGrp="1"/>
          </p:cNvSpPr>
          <p:nvPr>
            <p:ph type="body" sz="quarter" idx="12"/>
          </p:nvPr>
        </p:nvSpPr>
        <p:spPr>
          <a:xfrm>
            <a:off x="801687" y="2824480"/>
            <a:ext cx="7262907" cy="660400"/>
          </a:xfrm>
        </p:spPr>
        <p:txBody>
          <a:bodyPr/>
          <a:lstStyle/>
          <a:p>
            <a:r>
              <a:rPr lang="en-US" dirty="0"/>
              <a:t>This is in part due to the indications used to trigger a tox test, many of which (e.g. various pregnancy complications) which occur more often in Black birthing individuals</a:t>
            </a:r>
          </a:p>
        </p:txBody>
      </p:sp>
    </p:spTree>
    <p:extLst>
      <p:ext uri="{BB962C8B-B14F-4D97-AF65-F5344CB8AC3E}">
        <p14:creationId xmlns:p14="http://schemas.microsoft.com/office/powerpoint/2010/main" val="27463750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6906119-99A1-BCB9-7503-59E40D07A3D9}"/>
              </a:ext>
            </a:extLst>
          </p:cNvPr>
          <p:cNvSpPr>
            <a:spLocks noGrp="1"/>
          </p:cNvSpPr>
          <p:nvPr>
            <p:ph type="body" sz="quarter" idx="11"/>
          </p:nvPr>
        </p:nvSpPr>
        <p:spPr>
          <a:xfrm>
            <a:off x="801688" y="414218"/>
            <a:ext cx="7262906" cy="1292662"/>
          </a:xfrm>
        </p:spPr>
        <p:txBody>
          <a:bodyPr/>
          <a:lstStyle/>
          <a:p>
            <a:r>
              <a:rPr lang="en-US" dirty="0"/>
              <a:t>Which of the following has been shown to be associated with a positive toxicology test in the medical literature?</a:t>
            </a:r>
          </a:p>
        </p:txBody>
      </p:sp>
      <p:sp>
        <p:nvSpPr>
          <p:cNvPr id="3" name="Text Placeholder 2">
            <a:extLst>
              <a:ext uri="{FF2B5EF4-FFF2-40B4-BE49-F238E27FC236}">
                <a16:creationId xmlns:a16="http://schemas.microsoft.com/office/drawing/2014/main" id="{FC37A0B7-EC96-F9D3-D7E8-FD5B86653045}"/>
              </a:ext>
            </a:extLst>
          </p:cNvPr>
          <p:cNvSpPr>
            <a:spLocks noGrp="1"/>
          </p:cNvSpPr>
          <p:nvPr>
            <p:ph type="body" sz="quarter" idx="12"/>
          </p:nvPr>
        </p:nvSpPr>
        <p:spPr>
          <a:xfrm>
            <a:off x="801687" y="1991360"/>
            <a:ext cx="7262907" cy="2047240"/>
          </a:xfrm>
        </p:spPr>
        <p:txBody>
          <a:bodyPr/>
          <a:lstStyle/>
          <a:p>
            <a:pPr marL="342900" indent="-342900">
              <a:buAutoNum type="alphaUcPeriod"/>
            </a:pPr>
            <a:r>
              <a:rPr lang="en-US" dirty="0"/>
              <a:t>Placental abruption</a:t>
            </a:r>
          </a:p>
          <a:p>
            <a:pPr marL="342900" indent="-342900">
              <a:buAutoNum type="alphaUcPeriod"/>
            </a:pPr>
            <a:r>
              <a:rPr lang="en-US" dirty="0"/>
              <a:t>Preterm labor</a:t>
            </a:r>
          </a:p>
          <a:p>
            <a:pPr marL="342900" indent="-342900">
              <a:buAutoNum type="alphaUcPeriod"/>
            </a:pPr>
            <a:r>
              <a:rPr lang="en-US" dirty="0"/>
              <a:t>Congenital malformations in a newborn</a:t>
            </a:r>
          </a:p>
          <a:p>
            <a:pPr marL="342900" indent="-342900">
              <a:buAutoNum type="alphaUcPeriod"/>
            </a:pPr>
            <a:r>
              <a:rPr lang="en-US" dirty="0"/>
              <a:t>Intrauterine growth restriction</a:t>
            </a:r>
          </a:p>
          <a:p>
            <a:pPr marL="342900" indent="-342900">
              <a:buAutoNum type="alphaUcPeriod"/>
            </a:pPr>
            <a:r>
              <a:rPr lang="en-US" dirty="0"/>
              <a:t>Tobacco use during pregnancy</a:t>
            </a:r>
          </a:p>
          <a:p>
            <a:pPr marL="342900" indent="-342900">
              <a:buAutoNum type="alphaUcPeriod"/>
            </a:pPr>
            <a:r>
              <a:rPr lang="en-US" dirty="0"/>
              <a:t>All of the above</a:t>
            </a:r>
          </a:p>
        </p:txBody>
      </p:sp>
      <p:sp>
        <p:nvSpPr>
          <p:cNvPr id="5" name="Slide Number Placeholder 4">
            <a:extLst>
              <a:ext uri="{FF2B5EF4-FFF2-40B4-BE49-F238E27FC236}">
                <a16:creationId xmlns:a16="http://schemas.microsoft.com/office/drawing/2014/main" id="{523FC213-F1D7-0154-92F8-6B42A95FC6F2}"/>
              </a:ext>
            </a:extLst>
          </p:cNvPr>
          <p:cNvSpPr>
            <a:spLocks noGrp="1"/>
          </p:cNvSpPr>
          <p:nvPr>
            <p:ph type="sldNum" sz="quarter" idx="4"/>
          </p:nvPr>
        </p:nvSpPr>
        <p:spPr/>
        <p:txBody>
          <a:bodyPr/>
          <a:lstStyle/>
          <a:p>
            <a:fld id="{D08F9049-500A-CA42-B20A-7B1A6A360698}" type="slidenum">
              <a:rPr lang="en-US" smtClean="0"/>
              <a:pPr/>
              <a:t>32</a:t>
            </a:fld>
            <a:endParaRPr lang="en-US" dirty="0"/>
          </a:p>
        </p:txBody>
      </p:sp>
    </p:spTree>
    <p:extLst>
      <p:ext uri="{BB962C8B-B14F-4D97-AF65-F5344CB8AC3E}">
        <p14:creationId xmlns:p14="http://schemas.microsoft.com/office/powerpoint/2010/main" val="33672448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6906119-99A1-BCB9-7503-59E40D07A3D9}"/>
              </a:ext>
            </a:extLst>
          </p:cNvPr>
          <p:cNvSpPr>
            <a:spLocks noGrp="1"/>
          </p:cNvSpPr>
          <p:nvPr>
            <p:ph type="body" sz="quarter" idx="11"/>
          </p:nvPr>
        </p:nvSpPr>
        <p:spPr>
          <a:xfrm>
            <a:off x="801688" y="414218"/>
            <a:ext cx="7262906" cy="1292662"/>
          </a:xfrm>
        </p:spPr>
        <p:txBody>
          <a:bodyPr/>
          <a:lstStyle/>
          <a:p>
            <a:r>
              <a:rPr lang="en-US" dirty="0"/>
              <a:t>Which of the following has been shown to be associated with a positive toxicology test in the medical literature?</a:t>
            </a:r>
          </a:p>
        </p:txBody>
      </p:sp>
      <p:sp>
        <p:nvSpPr>
          <p:cNvPr id="3" name="Text Placeholder 2">
            <a:extLst>
              <a:ext uri="{FF2B5EF4-FFF2-40B4-BE49-F238E27FC236}">
                <a16:creationId xmlns:a16="http://schemas.microsoft.com/office/drawing/2014/main" id="{FC37A0B7-EC96-F9D3-D7E8-FD5B86653045}"/>
              </a:ext>
            </a:extLst>
          </p:cNvPr>
          <p:cNvSpPr>
            <a:spLocks noGrp="1"/>
          </p:cNvSpPr>
          <p:nvPr>
            <p:ph type="body" sz="quarter" idx="12"/>
          </p:nvPr>
        </p:nvSpPr>
        <p:spPr>
          <a:xfrm>
            <a:off x="801687" y="1991360"/>
            <a:ext cx="7262907" cy="2047240"/>
          </a:xfrm>
        </p:spPr>
        <p:txBody>
          <a:bodyPr/>
          <a:lstStyle/>
          <a:p>
            <a:pPr marL="342900" indent="-342900">
              <a:buAutoNum type="alphaUcPeriod"/>
            </a:pPr>
            <a:r>
              <a:rPr lang="en-US" strike="sngStrike" dirty="0"/>
              <a:t>Placental abruption</a:t>
            </a:r>
          </a:p>
          <a:p>
            <a:pPr marL="342900" indent="-342900">
              <a:buAutoNum type="alphaUcPeriod"/>
            </a:pPr>
            <a:r>
              <a:rPr lang="en-US" strike="sngStrike" dirty="0"/>
              <a:t>Preterm labor</a:t>
            </a:r>
          </a:p>
          <a:p>
            <a:pPr marL="342900" indent="-342900">
              <a:buAutoNum type="alphaUcPeriod"/>
            </a:pPr>
            <a:r>
              <a:rPr lang="en-US" strike="sngStrike" dirty="0"/>
              <a:t>Congenital malformations in a newborn</a:t>
            </a:r>
          </a:p>
          <a:p>
            <a:pPr marL="342900" indent="-342900">
              <a:buAutoNum type="alphaUcPeriod"/>
            </a:pPr>
            <a:r>
              <a:rPr lang="en-US" strike="sngStrike" dirty="0"/>
              <a:t>Intrauterine growth restriction</a:t>
            </a:r>
          </a:p>
          <a:p>
            <a:pPr marL="342900" indent="-342900">
              <a:buAutoNum type="alphaUcPeriod"/>
            </a:pPr>
            <a:r>
              <a:rPr lang="en-US" b="1" dirty="0">
                <a:highlight>
                  <a:srgbClr val="FFFF00"/>
                </a:highlight>
              </a:rPr>
              <a:t>Tobacco use during pregnancy</a:t>
            </a:r>
          </a:p>
          <a:p>
            <a:pPr marL="342900" indent="-342900">
              <a:buAutoNum type="alphaUcPeriod"/>
            </a:pPr>
            <a:r>
              <a:rPr lang="en-US" strike="sngStrike" dirty="0"/>
              <a:t>All of the above</a:t>
            </a:r>
          </a:p>
        </p:txBody>
      </p:sp>
      <p:sp>
        <p:nvSpPr>
          <p:cNvPr id="5" name="Slide Number Placeholder 4">
            <a:extLst>
              <a:ext uri="{FF2B5EF4-FFF2-40B4-BE49-F238E27FC236}">
                <a16:creationId xmlns:a16="http://schemas.microsoft.com/office/drawing/2014/main" id="{523FC213-F1D7-0154-92F8-6B42A95FC6F2}"/>
              </a:ext>
            </a:extLst>
          </p:cNvPr>
          <p:cNvSpPr>
            <a:spLocks noGrp="1"/>
          </p:cNvSpPr>
          <p:nvPr>
            <p:ph type="sldNum" sz="quarter" idx="4"/>
          </p:nvPr>
        </p:nvSpPr>
        <p:spPr/>
        <p:txBody>
          <a:bodyPr/>
          <a:lstStyle/>
          <a:p>
            <a:fld id="{D08F9049-500A-CA42-B20A-7B1A6A360698}" type="slidenum">
              <a:rPr lang="en-US" smtClean="0"/>
              <a:pPr/>
              <a:t>33</a:t>
            </a:fld>
            <a:endParaRPr lang="en-US" dirty="0"/>
          </a:p>
        </p:txBody>
      </p:sp>
    </p:spTree>
    <p:extLst>
      <p:ext uri="{BB962C8B-B14F-4D97-AF65-F5344CB8AC3E}">
        <p14:creationId xmlns:p14="http://schemas.microsoft.com/office/powerpoint/2010/main" val="11962841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0154D3E-E360-1579-19B2-CBCAE321191E}"/>
              </a:ext>
            </a:extLst>
          </p:cNvPr>
          <p:cNvSpPr>
            <a:spLocks noGrp="1"/>
          </p:cNvSpPr>
          <p:nvPr>
            <p:ph type="sldNum" sz="quarter" idx="4"/>
          </p:nvPr>
        </p:nvSpPr>
        <p:spPr/>
        <p:txBody>
          <a:bodyPr/>
          <a:lstStyle/>
          <a:p>
            <a:fld id="{D08F9049-500A-CA42-B20A-7B1A6A360698}" type="slidenum">
              <a:rPr lang="en-US" smtClean="0"/>
              <a:pPr/>
              <a:t>34</a:t>
            </a:fld>
            <a:endParaRPr lang="en-US" dirty="0"/>
          </a:p>
        </p:txBody>
      </p:sp>
      <p:pic>
        <p:nvPicPr>
          <p:cNvPr id="6" name="Picture 5">
            <a:extLst>
              <a:ext uri="{FF2B5EF4-FFF2-40B4-BE49-F238E27FC236}">
                <a16:creationId xmlns:a16="http://schemas.microsoft.com/office/drawing/2014/main" id="{2A91CA27-ACCB-24C7-73ED-FD6110034556}"/>
              </a:ext>
            </a:extLst>
          </p:cNvPr>
          <p:cNvPicPr>
            <a:picLocks noChangeAspect="1"/>
          </p:cNvPicPr>
          <p:nvPr/>
        </p:nvPicPr>
        <p:blipFill>
          <a:blip r:embed="rId3"/>
          <a:stretch>
            <a:fillRect/>
          </a:stretch>
        </p:blipFill>
        <p:spPr>
          <a:xfrm>
            <a:off x="162344" y="149400"/>
            <a:ext cx="5497312" cy="1014293"/>
          </a:xfrm>
          <a:prstGeom prst="rect">
            <a:avLst/>
          </a:prstGeom>
        </p:spPr>
      </p:pic>
      <p:pic>
        <p:nvPicPr>
          <p:cNvPr id="7" name="Picture 6">
            <a:extLst>
              <a:ext uri="{FF2B5EF4-FFF2-40B4-BE49-F238E27FC236}">
                <a16:creationId xmlns:a16="http://schemas.microsoft.com/office/drawing/2014/main" id="{75D99824-37D3-D925-A0FC-45C31B688D4F}"/>
              </a:ext>
            </a:extLst>
          </p:cNvPr>
          <p:cNvPicPr>
            <a:picLocks noChangeAspect="1"/>
          </p:cNvPicPr>
          <p:nvPr/>
        </p:nvPicPr>
        <p:blipFill rotWithShape="1">
          <a:blip r:embed="rId4"/>
          <a:srcRect l="39721"/>
          <a:stretch/>
        </p:blipFill>
        <p:spPr>
          <a:xfrm>
            <a:off x="3705725" y="996458"/>
            <a:ext cx="4685097" cy="1008311"/>
          </a:xfrm>
          <a:prstGeom prst="rect">
            <a:avLst/>
          </a:prstGeom>
        </p:spPr>
      </p:pic>
      <p:pic>
        <p:nvPicPr>
          <p:cNvPr id="8" name="Picture 7">
            <a:extLst>
              <a:ext uri="{FF2B5EF4-FFF2-40B4-BE49-F238E27FC236}">
                <a16:creationId xmlns:a16="http://schemas.microsoft.com/office/drawing/2014/main" id="{2B97B317-A234-98C4-B3F4-D80D1D75AF70}"/>
              </a:ext>
            </a:extLst>
          </p:cNvPr>
          <p:cNvPicPr>
            <a:picLocks noChangeAspect="1"/>
          </p:cNvPicPr>
          <p:nvPr/>
        </p:nvPicPr>
        <p:blipFill rotWithShape="1">
          <a:blip r:embed="rId5"/>
          <a:srcRect b="80191"/>
          <a:stretch/>
        </p:blipFill>
        <p:spPr>
          <a:xfrm>
            <a:off x="425919" y="2100452"/>
            <a:ext cx="7476423" cy="228862"/>
          </a:xfrm>
          <a:prstGeom prst="rect">
            <a:avLst/>
          </a:prstGeom>
        </p:spPr>
      </p:pic>
      <p:pic>
        <p:nvPicPr>
          <p:cNvPr id="9" name="Picture 8">
            <a:extLst>
              <a:ext uri="{FF2B5EF4-FFF2-40B4-BE49-F238E27FC236}">
                <a16:creationId xmlns:a16="http://schemas.microsoft.com/office/drawing/2014/main" id="{B074C087-5FA3-B3EC-6B70-65BD36CE946E}"/>
              </a:ext>
            </a:extLst>
          </p:cNvPr>
          <p:cNvPicPr>
            <a:picLocks noChangeAspect="1"/>
          </p:cNvPicPr>
          <p:nvPr/>
        </p:nvPicPr>
        <p:blipFill>
          <a:blip r:embed="rId6"/>
          <a:stretch>
            <a:fillRect/>
          </a:stretch>
        </p:blipFill>
        <p:spPr>
          <a:xfrm>
            <a:off x="396575" y="2997148"/>
            <a:ext cx="7476423" cy="454796"/>
          </a:xfrm>
          <a:prstGeom prst="rect">
            <a:avLst/>
          </a:prstGeom>
        </p:spPr>
      </p:pic>
      <p:pic>
        <p:nvPicPr>
          <p:cNvPr id="10" name="Picture 9">
            <a:extLst>
              <a:ext uri="{FF2B5EF4-FFF2-40B4-BE49-F238E27FC236}">
                <a16:creationId xmlns:a16="http://schemas.microsoft.com/office/drawing/2014/main" id="{921516A4-0127-F8B8-3B2A-ACB792A1BD29}"/>
              </a:ext>
            </a:extLst>
          </p:cNvPr>
          <p:cNvPicPr>
            <a:picLocks noChangeAspect="1"/>
          </p:cNvPicPr>
          <p:nvPr/>
        </p:nvPicPr>
        <p:blipFill>
          <a:blip r:embed="rId7"/>
          <a:stretch>
            <a:fillRect/>
          </a:stretch>
        </p:blipFill>
        <p:spPr>
          <a:xfrm>
            <a:off x="425919" y="3451944"/>
            <a:ext cx="7447079" cy="470341"/>
          </a:xfrm>
          <a:prstGeom prst="rect">
            <a:avLst/>
          </a:prstGeom>
        </p:spPr>
      </p:pic>
      <p:pic>
        <p:nvPicPr>
          <p:cNvPr id="11" name="Picture 10">
            <a:extLst>
              <a:ext uri="{FF2B5EF4-FFF2-40B4-BE49-F238E27FC236}">
                <a16:creationId xmlns:a16="http://schemas.microsoft.com/office/drawing/2014/main" id="{277A2428-685B-B11B-080D-E58C7BEDD6C5}"/>
              </a:ext>
            </a:extLst>
          </p:cNvPr>
          <p:cNvPicPr>
            <a:picLocks noChangeAspect="1"/>
          </p:cNvPicPr>
          <p:nvPr/>
        </p:nvPicPr>
        <p:blipFill rotWithShape="1">
          <a:blip r:embed="rId5"/>
          <a:srcRect t="40999"/>
          <a:stretch/>
        </p:blipFill>
        <p:spPr>
          <a:xfrm>
            <a:off x="425919" y="2329314"/>
            <a:ext cx="7476423" cy="681667"/>
          </a:xfrm>
          <a:prstGeom prst="rect">
            <a:avLst/>
          </a:prstGeom>
        </p:spPr>
      </p:pic>
      <p:pic>
        <p:nvPicPr>
          <p:cNvPr id="12" name="Picture 11">
            <a:extLst>
              <a:ext uri="{FF2B5EF4-FFF2-40B4-BE49-F238E27FC236}">
                <a16:creationId xmlns:a16="http://schemas.microsoft.com/office/drawing/2014/main" id="{0CBC5495-2CDD-470B-33B4-14822C083AD6}"/>
              </a:ext>
            </a:extLst>
          </p:cNvPr>
          <p:cNvPicPr>
            <a:picLocks noChangeAspect="1"/>
          </p:cNvPicPr>
          <p:nvPr/>
        </p:nvPicPr>
        <p:blipFill>
          <a:blip r:embed="rId8"/>
          <a:stretch>
            <a:fillRect/>
          </a:stretch>
        </p:blipFill>
        <p:spPr>
          <a:xfrm>
            <a:off x="6844236" y="165630"/>
            <a:ext cx="2116212" cy="149161"/>
          </a:xfrm>
          <a:prstGeom prst="rect">
            <a:avLst/>
          </a:prstGeom>
        </p:spPr>
      </p:pic>
    </p:spTree>
    <p:extLst>
      <p:ext uri="{BB962C8B-B14F-4D97-AF65-F5344CB8AC3E}">
        <p14:creationId xmlns:p14="http://schemas.microsoft.com/office/powerpoint/2010/main" val="15842202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0154D3E-E360-1579-19B2-CBCAE321191E}"/>
              </a:ext>
            </a:extLst>
          </p:cNvPr>
          <p:cNvSpPr>
            <a:spLocks noGrp="1"/>
          </p:cNvSpPr>
          <p:nvPr>
            <p:ph type="sldNum" sz="quarter" idx="4"/>
          </p:nvPr>
        </p:nvSpPr>
        <p:spPr/>
        <p:txBody>
          <a:bodyPr/>
          <a:lstStyle/>
          <a:p>
            <a:fld id="{D08F9049-500A-CA42-B20A-7B1A6A360698}" type="slidenum">
              <a:rPr lang="en-US" smtClean="0"/>
              <a:pPr/>
              <a:t>35</a:t>
            </a:fld>
            <a:endParaRPr lang="en-US" dirty="0"/>
          </a:p>
        </p:txBody>
      </p:sp>
      <p:pic>
        <p:nvPicPr>
          <p:cNvPr id="6" name="Picture 5">
            <a:extLst>
              <a:ext uri="{FF2B5EF4-FFF2-40B4-BE49-F238E27FC236}">
                <a16:creationId xmlns:a16="http://schemas.microsoft.com/office/drawing/2014/main" id="{2A91CA27-ACCB-24C7-73ED-FD6110034556}"/>
              </a:ext>
            </a:extLst>
          </p:cNvPr>
          <p:cNvPicPr>
            <a:picLocks noChangeAspect="1"/>
          </p:cNvPicPr>
          <p:nvPr/>
        </p:nvPicPr>
        <p:blipFill>
          <a:blip r:embed="rId2"/>
          <a:stretch>
            <a:fillRect/>
          </a:stretch>
        </p:blipFill>
        <p:spPr>
          <a:xfrm>
            <a:off x="162344" y="149400"/>
            <a:ext cx="5497312" cy="1014293"/>
          </a:xfrm>
          <a:prstGeom prst="rect">
            <a:avLst/>
          </a:prstGeom>
        </p:spPr>
      </p:pic>
      <p:pic>
        <p:nvPicPr>
          <p:cNvPr id="7" name="Picture 6">
            <a:extLst>
              <a:ext uri="{FF2B5EF4-FFF2-40B4-BE49-F238E27FC236}">
                <a16:creationId xmlns:a16="http://schemas.microsoft.com/office/drawing/2014/main" id="{75D99824-37D3-D925-A0FC-45C31B688D4F}"/>
              </a:ext>
            </a:extLst>
          </p:cNvPr>
          <p:cNvPicPr>
            <a:picLocks noChangeAspect="1"/>
          </p:cNvPicPr>
          <p:nvPr/>
        </p:nvPicPr>
        <p:blipFill rotWithShape="1">
          <a:blip r:embed="rId3"/>
          <a:srcRect l="39721"/>
          <a:stretch/>
        </p:blipFill>
        <p:spPr>
          <a:xfrm>
            <a:off x="3705725" y="996458"/>
            <a:ext cx="4685097" cy="1008311"/>
          </a:xfrm>
          <a:prstGeom prst="rect">
            <a:avLst/>
          </a:prstGeom>
        </p:spPr>
      </p:pic>
      <p:pic>
        <p:nvPicPr>
          <p:cNvPr id="12" name="Picture 11">
            <a:extLst>
              <a:ext uri="{FF2B5EF4-FFF2-40B4-BE49-F238E27FC236}">
                <a16:creationId xmlns:a16="http://schemas.microsoft.com/office/drawing/2014/main" id="{0CBC5495-2CDD-470B-33B4-14822C083AD6}"/>
              </a:ext>
            </a:extLst>
          </p:cNvPr>
          <p:cNvPicPr>
            <a:picLocks noChangeAspect="1"/>
          </p:cNvPicPr>
          <p:nvPr/>
        </p:nvPicPr>
        <p:blipFill>
          <a:blip r:embed="rId4"/>
          <a:stretch>
            <a:fillRect/>
          </a:stretch>
        </p:blipFill>
        <p:spPr>
          <a:xfrm>
            <a:off x="6844236" y="165630"/>
            <a:ext cx="2116212" cy="149161"/>
          </a:xfrm>
          <a:prstGeom prst="rect">
            <a:avLst/>
          </a:prstGeom>
        </p:spPr>
      </p:pic>
      <p:grpSp>
        <p:nvGrpSpPr>
          <p:cNvPr id="4" name="Group 3">
            <a:extLst>
              <a:ext uri="{FF2B5EF4-FFF2-40B4-BE49-F238E27FC236}">
                <a16:creationId xmlns:a16="http://schemas.microsoft.com/office/drawing/2014/main" id="{E4739703-3EF2-1B25-0EEB-7FA775F2012C}"/>
              </a:ext>
            </a:extLst>
          </p:cNvPr>
          <p:cNvGrpSpPr/>
          <p:nvPr/>
        </p:nvGrpSpPr>
        <p:grpSpPr>
          <a:xfrm>
            <a:off x="673176" y="2108070"/>
            <a:ext cx="7797647" cy="1490946"/>
            <a:chOff x="884237" y="2731463"/>
            <a:chExt cx="7029450" cy="1333614"/>
          </a:xfrm>
        </p:grpSpPr>
        <p:pic>
          <p:nvPicPr>
            <p:cNvPr id="2" name="Picture 1">
              <a:extLst>
                <a:ext uri="{FF2B5EF4-FFF2-40B4-BE49-F238E27FC236}">
                  <a16:creationId xmlns:a16="http://schemas.microsoft.com/office/drawing/2014/main" id="{1560BE3A-531D-0B7B-D061-595D21F58292}"/>
                </a:ext>
              </a:extLst>
            </p:cNvPr>
            <p:cNvPicPr>
              <a:picLocks noChangeAspect="1"/>
            </p:cNvPicPr>
            <p:nvPr/>
          </p:nvPicPr>
          <p:blipFill rotWithShape="1">
            <a:blip r:embed="rId5"/>
            <a:srcRect t="50000"/>
            <a:stretch/>
          </p:blipFill>
          <p:spPr>
            <a:xfrm>
              <a:off x="884237" y="2731463"/>
              <a:ext cx="7029450" cy="1156037"/>
            </a:xfrm>
            <a:prstGeom prst="rect">
              <a:avLst/>
            </a:prstGeom>
          </p:spPr>
        </p:pic>
        <p:pic>
          <p:nvPicPr>
            <p:cNvPr id="3" name="Picture 2">
              <a:extLst>
                <a:ext uri="{FF2B5EF4-FFF2-40B4-BE49-F238E27FC236}">
                  <a16:creationId xmlns:a16="http://schemas.microsoft.com/office/drawing/2014/main" id="{70378126-7E25-D5C3-FF5D-762B2B870BE3}"/>
                </a:ext>
              </a:extLst>
            </p:cNvPr>
            <p:cNvPicPr>
              <a:picLocks noChangeAspect="1"/>
            </p:cNvPicPr>
            <p:nvPr/>
          </p:nvPicPr>
          <p:blipFill>
            <a:blip r:embed="rId6"/>
            <a:stretch>
              <a:fillRect/>
            </a:stretch>
          </p:blipFill>
          <p:spPr>
            <a:xfrm>
              <a:off x="893762" y="3858925"/>
              <a:ext cx="6259513" cy="206152"/>
            </a:xfrm>
            <a:prstGeom prst="rect">
              <a:avLst/>
            </a:prstGeom>
          </p:spPr>
        </p:pic>
      </p:grpSp>
    </p:spTree>
    <p:extLst>
      <p:ext uri="{BB962C8B-B14F-4D97-AF65-F5344CB8AC3E}">
        <p14:creationId xmlns:p14="http://schemas.microsoft.com/office/powerpoint/2010/main" val="29812973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70E003-3757-6068-09BF-5DBE19100557}"/>
              </a:ext>
            </a:extLst>
          </p:cNvPr>
          <p:cNvSpPr>
            <a:spLocks noGrp="1"/>
          </p:cNvSpPr>
          <p:nvPr>
            <p:ph type="body" sz="quarter" idx="11"/>
          </p:nvPr>
        </p:nvSpPr>
        <p:spPr>
          <a:xfrm>
            <a:off x="811847" y="881360"/>
            <a:ext cx="7262906" cy="1692771"/>
          </a:xfrm>
        </p:spPr>
        <p:txBody>
          <a:bodyPr/>
          <a:lstStyle/>
          <a:p>
            <a:r>
              <a:rPr lang="en-US" dirty="0"/>
              <a:t>Take home point #3: Many commonly used indications for tox testing are not, in fact, more likely to identify birthing parents with positive tox tests</a:t>
            </a:r>
          </a:p>
        </p:txBody>
      </p:sp>
      <p:sp>
        <p:nvSpPr>
          <p:cNvPr id="5" name="Slide Number Placeholder 4">
            <a:extLst>
              <a:ext uri="{FF2B5EF4-FFF2-40B4-BE49-F238E27FC236}">
                <a16:creationId xmlns:a16="http://schemas.microsoft.com/office/drawing/2014/main" id="{7C634B92-0570-21CE-06E6-31D246B3F748}"/>
              </a:ext>
            </a:extLst>
          </p:cNvPr>
          <p:cNvSpPr>
            <a:spLocks noGrp="1"/>
          </p:cNvSpPr>
          <p:nvPr>
            <p:ph type="sldNum" sz="quarter" idx="4"/>
          </p:nvPr>
        </p:nvSpPr>
        <p:spPr/>
        <p:txBody>
          <a:bodyPr/>
          <a:lstStyle/>
          <a:p>
            <a:fld id="{D08F9049-500A-CA42-B20A-7B1A6A360698}" type="slidenum">
              <a:rPr lang="en-US" smtClean="0"/>
              <a:pPr/>
              <a:t>36</a:t>
            </a:fld>
            <a:endParaRPr lang="en-US" dirty="0"/>
          </a:p>
        </p:txBody>
      </p:sp>
    </p:spTree>
    <p:extLst>
      <p:ext uri="{BB962C8B-B14F-4D97-AF65-F5344CB8AC3E}">
        <p14:creationId xmlns:p14="http://schemas.microsoft.com/office/powerpoint/2010/main" val="798331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70E003-3757-6068-09BF-5DBE19100557}"/>
              </a:ext>
            </a:extLst>
          </p:cNvPr>
          <p:cNvSpPr>
            <a:spLocks noGrp="1"/>
          </p:cNvSpPr>
          <p:nvPr>
            <p:ph type="body" sz="quarter" idx="11"/>
          </p:nvPr>
        </p:nvSpPr>
        <p:spPr>
          <a:xfrm>
            <a:off x="811847" y="881360"/>
            <a:ext cx="7262906" cy="1692771"/>
          </a:xfrm>
        </p:spPr>
        <p:txBody>
          <a:bodyPr/>
          <a:lstStyle/>
          <a:p>
            <a:r>
              <a:rPr lang="en-US" dirty="0"/>
              <a:t>Take home point #3: Many commonly used indications for tox testing are not, in fact, more likely to identify birthing parents with positive tox tests</a:t>
            </a:r>
          </a:p>
        </p:txBody>
      </p:sp>
      <p:sp>
        <p:nvSpPr>
          <p:cNvPr id="3" name="Text Placeholder 2">
            <a:extLst>
              <a:ext uri="{FF2B5EF4-FFF2-40B4-BE49-F238E27FC236}">
                <a16:creationId xmlns:a16="http://schemas.microsoft.com/office/drawing/2014/main" id="{84ACF442-AAC0-5048-2E37-69E693E486B9}"/>
              </a:ext>
            </a:extLst>
          </p:cNvPr>
          <p:cNvSpPr>
            <a:spLocks noGrp="1"/>
          </p:cNvSpPr>
          <p:nvPr>
            <p:ph type="body" sz="quarter" idx="12"/>
          </p:nvPr>
        </p:nvSpPr>
        <p:spPr>
          <a:xfrm>
            <a:off x="811847" y="2574131"/>
            <a:ext cx="7262907" cy="1357789"/>
          </a:xfrm>
        </p:spPr>
        <p:txBody>
          <a:bodyPr/>
          <a:lstStyle/>
          <a:p>
            <a:r>
              <a:rPr lang="en-US" dirty="0"/>
              <a:t>Incidentally, many of these indications overlap with those that occur more often in non-white (especially Black) patients.</a:t>
            </a:r>
          </a:p>
          <a:p>
            <a:endParaRPr lang="en-US" dirty="0"/>
          </a:p>
          <a:p>
            <a:r>
              <a:rPr lang="en-US" dirty="0"/>
              <a:t>The indication that most reliably predicts a positive tox test result is a known history of substance use during pregnancy.</a:t>
            </a:r>
          </a:p>
        </p:txBody>
      </p:sp>
      <p:sp>
        <p:nvSpPr>
          <p:cNvPr id="5" name="Slide Number Placeholder 4">
            <a:extLst>
              <a:ext uri="{FF2B5EF4-FFF2-40B4-BE49-F238E27FC236}">
                <a16:creationId xmlns:a16="http://schemas.microsoft.com/office/drawing/2014/main" id="{7C634B92-0570-21CE-06E6-31D246B3F748}"/>
              </a:ext>
            </a:extLst>
          </p:cNvPr>
          <p:cNvSpPr>
            <a:spLocks noGrp="1"/>
          </p:cNvSpPr>
          <p:nvPr>
            <p:ph type="sldNum" sz="quarter" idx="4"/>
          </p:nvPr>
        </p:nvSpPr>
        <p:spPr/>
        <p:txBody>
          <a:bodyPr/>
          <a:lstStyle/>
          <a:p>
            <a:fld id="{D08F9049-500A-CA42-B20A-7B1A6A360698}" type="slidenum">
              <a:rPr lang="en-US" smtClean="0"/>
              <a:pPr/>
              <a:t>37</a:t>
            </a:fld>
            <a:endParaRPr lang="en-US" dirty="0"/>
          </a:p>
        </p:txBody>
      </p:sp>
    </p:spTree>
    <p:extLst>
      <p:ext uri="{BB962C8B-B14F-4D97-AF65-F5344CB8AC3E}">
        <p14:creationId xmlns:p14="http://schemas.microsoft.com/office/powerpoint/2010/main" val="23687989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3BCB126-0849-BF08-5D9B-D9A1E9B402C4}"/>
              </a:ext>
            </a:extLst>
          </p:cNvPr>
          <p:cNvSpPr>
            <a:spLocks noGrp="1"/>
          </p:cNvSpPr>
          <p:nvPr>
            <p:ph type="sldNum" sz="quarter" idx="4"/>
          </p:nvPr>
        </p:nvSpPr>
        <p:spPr/>
        <p:txBody>
          <a:bodyPr/>
          <a:lstStyle/>
          <a:p>
            <a:fld id="{D08F9049-500A-CA42-B20A-7B1A6A360698}" type="slidenum">
              <a:rPr lang="en-US" smtClean="0"/>
              <a:pPr/>
              <a:t>38</a:t>
            </a:fld>
            <a:endParaRPr lang="en-US" dirty="0"/>
          </a:p>
        </p:txBody>
      </p:sp>
      <p:pic>
        <p:nvPicPr>
          <p:cNvPr id="6" name="Picture 5">
            <a:extLst>
              <a:ext uri="{FF2B5EF4-FFF2-40B4-BE49-F238E27FC236}">
                <a16:creationId xmlns:a16="http://schemas.microsoft.com/office/drawing/2014/main" id="{DDA9E578-115F-ED6F-3CD1-C6F39129A33C}"/>
              </a:ext>
            </a:extLst>
          </p:cNvPr>
          <p:cNvPicPr>
            <a:picLocks noChangeAspect="1"/>
          </p:cNvPicPr>
          <p:nvPr/>
        </p:nvPicPr>
        <p:blipFill>
          <a:blip r:embed="rId3"/>
          <a:stretch>
            <a:fillRect/>
          </a:stretch>
        </p:blipFill>
        <p:spPr>
          <a:xfrm>
            <a:off x="125429" y="150591"/>
            <a:ext cx="7366000" cy="774700"/>
          </a:xfrm>
          <a:prstGeom prst="rect">
            <a:avLst/>
          </a:prstGeom>
        </p:spPr>
      </p:pic>
      <p:pic>
        <p:nvPicPr>
          <p:cNvPr id="7" name="Picture 6">
            <a:extLst>
              <a:ext uri="{FF2B5EF4-FFF2-40B4-BE49-F238E27FC236}">
                <a16:creationId xmlns:a16="http://schemas.microsoft.com/office/drawing/2014/main" id="{AB41BE3E-1268-4754-5011-CA17D4AAFBFB}"/>
              </a:ext>
            </a:extLst>
          </p:cNvPr>
          <p:cNvPicPr>
            <a:picLocks noChangeAspect="1"/>
          </p:cNvPicPr>
          <p:nvPr/>
        </p:nvPicPr>
        <p:blipFill>
          <a:blip r:embed="rId4"/>
          <a:stretch>
            <a:fillRect/>
          </a:stretch>
        </p:blipFill>
        <p:spPr>
          <a:xfrm>
            <a:off x="125429" y="935331"/>
            <a:ext cx="3780607" cy="187377"/>
          </a:xfrm>
          <a:prstGeom prst="rect">
            <a:avLst/>
          </a:prstGeom>
        </p:spPr>
      </p:pic>
      <p:pic>
        <p:nvPicPr>
          <p:cNvPr id="8" name="Picture 7">
            <a:extLst>
              <a:ext uri="{FF2B5EF4-FFF2-40B4-BE49-F238E27FC236}">
                <a16:creationId xmlns:a16="http://schemas.microsoft.com/office/drawing/2014/main" id="{6744E821-CD7D-D607-0C2C-DA1E11FB5A57}"/>
              </a:ext>
            </a:extLst>
          </p:cNvPr>
          <p:cNvPicPr>
            <a:picLocks noChangeAspect="1"/>
          </p:cNvPicPr>
          <p:nvPr/>
        </p:nvPicPr>
        <p:blipFill>
          <a:blip r:embed="rId5"/>
          <a:stretch>
            <a:fillRect/>
          </a:stretch>
        </p:blipFill>
        <p:spPr>
          <a:xfrm>
            <a:off x="125429" y="1179882"/>
            <a:ext cx="5709763" cy="197966"/>
          </a:xfrm>
          <a:prstGeom prst="rect">
            <a:avLst/>
          </a:prstGeom>
        </p:spPr>
      </p:pic>
      <p:pic>
        <p:nvPicPr>
          <p:cNvPr id="9" name="Picture 8">
            <a:extLst>
              <a:ext uri="{FF2B5EF4-FFF2-40B4-BE49-F238E27FC236}">
                <a16:creationId xmlns:a16="http://schemas.microsoft.com/office/drawing/2014/main" id="{59A6866B-6E83-3FE1-8718-6F7C104D1D3E}"/>
              </a:ext>
            </a:extLst>
          </p:cNvPr>
          <p:cNvPicPr>
            <a:picLocks noChangeAspect="1"/>
          </p:cNvPicPr>
          <p:nvPr/>
        </p:nvPicPr>
        <p:blipFill rotWithShape="1">
          <a:blip r:embed="rId6"/>
          <a:srcRect b="38830"/>
          <a:stretch/>
        </p:blipFill>
        <p:spPr>
          <a:xfrm>
            <a:off x="2527300" y="1929240"/>
            <a:ext cx="4089400" cy="1841175"/>
          </a:xfrm>
          <a:prstGeom prst="rect">
            <a:avLst/>
          </a:prstGeom>
        </p:spPr>
      </p:pic>
      <p:pic>
        <p:nvPicPr>
          <p:cNvPr id="10" name="Picture 9">
            <a:extLst>
              <a:ext uri="{FF2B5EF4-FFF2-40B4-BE49-F238E27FC236}">
                <a16:creationId xmlns:a16="http://schemas.microsoft.com/office/drawing/2014/main" id="{0A44D78F-27C5-E2D7-346F-5E86051AFDC0}"/>
              </a:ext>
            </a:extLst>
          </p:cNvPr>
          <p:cNvPicPr>
            <a:picLocks noChangeAspect="1"/>
          </p:cNvPicPr>
          <p:nvPr/>
        </p:nvPicPr>
        <p:blipFill rotWithShape="1">
          <a:blip r:embed="rId6"/>
          <a:srcRect t="85997"/>
          <a:stretch/>
        </p:blipFill>
        <p:spPr>
          <a:xfrm>
            <a:off x="2527300" y="3791451"/>
            <a:ext cx="4089400" cy="421481"/>
          </a:xfrm>
          <a:prstGeom prst="rect">
            <a:avLst/>
          </a:prstGeom>
        </p:spPr>
      </p:pic>
      <p:pic>
        <p:nvPicPr>
          <p:cNvPr id="11" name="Picture 10">
            <a:extLst>
              <a:ext uri="{FF2B5EF4-FFF2-40B4-BE49-F238E27FC236}">
                <a16:creationId xmlns:a16="http://schemas.microsoft.com/office/drawing/2014/main" id="{7CD9FD96-BAAE-E6F5-8270-ADE009571B3E}"/>
              </a:ext>
            </a:extLst>
          </p:cNvPr>
          <p:cNvPicPr>
            <a:picLocks noChangeAspect="1"/>
          </p:cNvPicPr>
          <p:nvPr/>
        </p:nvPicPr>
        <p:blipFill>
          <a:blip r:embed="rId7"/>
          <a:stretch>
            <a:fillRect/>
          </a:stretch>
        </p:blipFill>
        <p:spPr>
          <a:xfrm>
            <a:off x="755650" y="1674892"/>
            <a:ext cx="7632700" cy="304800"/>
          </a:xfrm>
          <a:prstGeom prst="rect">
            <a:avLst/>
          </a:prstGeom>
        </p:spPr>
      </p:pic>
    </p:spTree>
    <p:extLst>
      <p:ext uri="{BB962C8B-B14F-4D97-AF65-F5344CB8AC3E}">
        <p14:creationId xmlns:p14="http://schemas.microsoft.com/office/powerpoint/2010/main" val="2996296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9D0792B-C60B-5352-9DB4-8B65B372A92B}"/>
              </a:ext>
            </a:extLst>
          </p:cNvPr>
          <p:cNvSpPr>
            <a:spLocks noGrp="1"/>
          </p:cNvSpPr>
          <p:nvPr>
            <p:ph type="sldNum" sz="quarter" idx="4"/>
          </p:nvPr>
        </p:nvSpPr>
        <p:spPr/>
        <p:txBody>
          <a:bodyPr/>
          <a:lstStyle/>
          <a:p>
            <a:fld id="{D08F9049-500A-CA42-B20A-7B1A6A360698}" type="slidenum">
              <a:rPr lang="en-US" smtClean="0"/>
              <a:pPr/>
              <a:t>39</a:t>
            </a:fld>
            <a:endParaRPr lang="en-US" dirty="0"/>
          </a:p>
        </p:txBody>
      </p:sp>
      <p:pic>
        <p:nvPicPr>
          <p:cNvPr id="6" name="Picture 5">
            <a:extLst>
              <a:ext uri="{FF2B5EF4-FFF2-40B4-BE49-F238E27FC236}">
                <a16:creationId xmlns:a16="http://schemas.microsoft.com/office/drawing/2014/main" id="{48D937D1-62E9-7F58-440B-70FC08FC6615}"/>
              </a:ext>
            </a:extLst>
          </p:cNvPr>
          <p:cNvPicPr>
            <a:picLocks noChangeAspect="1"/>
          </p:cNvPicPr>
          <p:nvPr/>
        </p:nvPicPr>
        <p:blipFill rotWithShape="1">
          <a:blip r:embed="rId3"/>
          <a:srcRect b="43642"/>
          <a:stretch/>
        </p:blipFill>
        <p:spPr>
          <a:xfrm>
            <a:off x="167326" y="193497"/>
            <a:ext cx="7772400" cy="579502"/>
          </a:xfrm>
          <a:prstGeom prst="rect">
            <a:avLst/>
          </a:prstGeom>
        </p:spPr>
      </p:pic>
      <p:sp>
        <p:nvSpPr>
          <p:cNvPr id="7" name="TextBox 6">
            <a:extLst>
              <a:ext uri="{FF2B5EF4-FFF2-40B4-BE49-F238E27FC236}">
                <a16:creationId xmlns:a16="http://schemas.microsoft.com/office/drawing/2014/main" id="{BFFFC71F-290B-5752-F867-E8013DE6B1E7}"/>
              </a:ext>
            </a:extLst>
          </p:cNvPr>
          <p:cNvSpPr txBox="1"/>
          <p:nvPr/>
        </p:nvSpPr>
        <p:spPr>
          <a:xfrm>
            <a:off x="6806153" y="496000"/>
            <a:ext cx="2068121" cy="276999"/>
          </a:xfrm>
          <a:prstGeom prst="rect">
            <a:avLst/>
          </a:prstGeom>
          <a:noFill/>
        </p:spPr>
        <p:txBody>
          <a:bodyPr wrap="square" rtlCol="0">
            <a:spAutoFit/>
          </a:bodyPr>
          <a:lstStyle/>
          <a:p>
            <a:r>
              <a:rPr lang="en-US" sz="1200" dirty="0"/>
              <a:t>PMID </a:t>
            </a:r>
            <a:r>
              <a:rPr lang="en-US" sz="1200" b="1" dirty="0"/>
              <a:t>32799013</a:t>
            </a:r>
            <a:endParaRPr lang="en-US" sz="1200" dirty="0"/>
          </a:p>
        </p:txBody>
      </p:sp>
      <p:graphicFrame>
        <p:nvGraphicFramePr>
          <p:cNvPr id="2" name="Table 2">
            <a:extLst>
              <a:ext uri="{FF2B5EF4-FFF2-40B4-BE49-F238E27FC236}">
                <a16:creationId xmlns:a16="http://schemas.microsoft.com/office/drawing/2014/main" id="{2B080494-81F5-5679-C2B8-F9A9AA02E9BA}"/>
              </a:ext>
            </a:extLst>
          </p:cNvPr>
          <p:cNvGraphicFramePr>
            <a:graphicFrameLocks noGrp="1"/>
          </p:cNvGraphicFramePr>
          <p:nvPr/>
        </p:nvGraphicFramePr>
        <p:xfrm>
          <a:off x="865974" y="1108551"/>
          <a:ext cx="6893608" cy="2931160"/>
        </p:xfrm>
        <a:graphic>
          <a:graphicData uri="http://schemas.openxmlformats.org/drawingml/2006/table">
            <a:tbl>
              <a:tblPr firstRow="1" bandRow="1">
                <a:tableStyleId>{5C22544A-7EE6-4342-B048-85BDC9FD1C3A}</a:tableStyleId>
              </a:tblPr>
              <a:tblGrid>
                <a:gridCol w="1723402">
                  <a:extLst>
                    <a:ext uri="{9D8B030D-6E8A-4147-A177-3AD203B41FA5}">
                      <a16:colId xmlns:a16="http://schemas.microsoft.com/office/drawing/2014/main" val="2854447213"/>
                    </a:ext>
                  </a:extLst>
                </a:gridCol>
                <a:gridCol w="1723402">
                  <a:extLst>
                    <a:ext uri="{9D8B030D-6E8A-4147-A177-3AD203B41FA5}">
                      <a16:colId xmlns:a16="http://schemas.microsoft.com/office/drawing/2014/main" val="1571899386"/>
                    </a:ext>
                  </a:extLst>
                </a:gridCol>
                <a:gridCol w="1723402">
                  <a:extLst>
                    <a:ext uri="{9D8B030D-6E8A-4147-A177-3AD203B41FA5}">
                      <a16:colId xmlns:a16="http://schemas.microsoft.com/office/drawing/2014/main" val="759581934"/>
                    </a:ext>
                  </a:extLst>
                </a:gridCol>
                <a:gridCol w="1723402">
                  <a:extLst>
                    <a:ext uri="{9D8B030D-6E8A-4147-A177-3AD203B41FA5}">
                      <a16:colId xmlns:a16="http://schemas.microsoft.com/office/drawing/2014/main" val="640450669"/>
                    </a:ext>
                  </a:extLst>
                </a:gridCol>
              </a:tblGrid>
              <a:tr h="370840">
                <a:tc>
                  <a:txBody>
                    <a:bodyPr/>
                    <a:lstStyle/>
                    <a:p>
                      <a:r>
                        <a:rPr lang="en-US" dirty="0"/>
                        <a:t>0-4 years</a:t>
                      </a:r>
                    </a:p>
                  </a:txBody>
                  <a:tcPr/>
                </a:tc>
                <a:tc>
                  <a:txBody>
                    <a:bodyPr/>
                    <a:lstStyle/>
                    <a:p>
                      <a:r>
                        <a:rPr lang="en-US" dirty="0"/>
                        <a:t>Adjusted HR</a:t>
                      </a:r>
                    </a:p>
                  </a:txBody>
                  <a:tcPr/>
                </a:tc>
                <a:tc>
                  <a:txBody>
                    <a:bodyPr/>
                    <a:lstStyle/>
                    <a:p>
                      <a:r>
                        <a:rPr lang="en-US" dirty="0"/>
                        <a:t>95% CI</a:t>
                      </a:r>
                    </a:p>
                  </a:txBody>
                  <a:tcPr/>
                </a:tc>
                <a:tc>
                  <a:txBody>
                    <a:bodyPr/>
                    <a:lstStyle/>
                    <a:p>
                      <a:r>
                        <a:rPr lang="en-US" dirty="0"/>
                        <a:t>P-value</a:t>
                      </a:r>
                    </a:p>
                  </a:txBody>
                  <a:tcPr/>
                </a:tc>
                <a:extLst>
                  <a:ext uri="{0D108BD9-81ED-4DB2-BD59-A6C34878D82A}">
                    <a16:rowId xmlns:a16="http://schemas.microsoft.com/office/drawing/2014/main" val="3812459751"/>
                  </a:ext>
                </a:extLst>
              </a:tr>
              <a:tr h="370840">
                <a:tc>
                  <a:txBody>
                    <a:bodyPr/>
                    <a:lstStyle/>
                    <a:p>
                      <a:r>
                        <a:rPr lang="en-US" dirty="0"/>
                        <a:t>SUD</a:t>
                      </a:r>
                    </a:p>
                    <a:p>
                      <a:r>
                        <a:rPr lang="en-US" dirty="0"/>
                        <a:t>POC</a:t>
                      </a:r>
                    </a:p>
                  </a:txBody>
                  <a:tcPr/>
                </a:tc>
                <a:tc>
                  <a:txBody>
                    <a:bodyPr/>
                    <a:lstStyle/>
                    <a:p>
                      <a:r>
                        <a:rPr lang="en-US" dirty="0"/>
                        <a:t>REF</a:t>
                      </a:r>
                    </a:p>
                  </a:txBody>
                  <a:tcPr/>
                </a:tc>
                <a:tc>
                  <a:txBody>
                    <a:bodyPr/>
                    <a:lstStyle/>
                    <a:p>
                      <a:r>
                        <a:rPr lang="en-US" dirty="0"/>
                        <a:t>REF</a:t>
                      </a:r>
                    </a:p>
                  </a:txBody>
                  <a:tcPr/>
                </a:tc>
                <a:tc>
                  <a:txBody>
                    <a:bodyPr/>
                    <a:lstStyle/>
                    <a:p>
                      <a:endParaRPr lang="en-US" dirty="0"/>
                    </a:p>
                  </a:txBody>
                  <a:tcPr/>
                </a:tc>
                <a:extLst>
                  <a:ext uri="{0D108BD9-81ED-4DB2-BD59-A6C34878D82A}">
                    <a16:rowId xmlns:a16="http://schemas.microsoft.com/office/drawing/2014/main" val="3204650060"/>
                  </a:ext>
                </a:extLst>
              </a:tr>
              <a:tr h="370840">
                <a:tc>
                  <a:txBody>
                    <a:bodyPr/>
                    <a:lstStyle/>
                    <a:p>
                      <a:r>
                        <a:rPr lang="en-US" dirty="0"/>
                        <a:t>SUD</a:t>
                      </a:r>
                    </a:p>
                    <a:p>
                      <a:r>
                        <a:rPr lang="en-US" dirty="0"/>
                        <a:t>White</a:t>
                      </a:r>
                    </a:p>
                  </a:txBody>
                  <a:tcPr/>
                </a:tc>
                <a:tc>
                  <a:txBody>
                    <a:bodyPr/>
                    <a:lstStyle/>
                    <a:p>
                      <a:r>
                        <a:rPr lang="en-US" dirty="0"/>
                        <a:t>1.13</a:t>
                      </a:r>
                    </a:p>
                  </a:txBody>
                  <a:tcPr/>
                </a:tc>
                <a:tc>
                  <a:txBody>
                    <a:bodyPr/>
                    <a:lstStyle/>
                    <a:p>
                      <a:r>
                        <a:rPr lang="en-US" dirty="0"/>
                        <a:t>(1.02, 1.24)</a:t>
                      </a:r>
                    </a:p>
                  </a:txBody>
                  <a:tcPr/>
                </a:tc>
                <a:tc>
                  <a:txBody>
                    <a:bodyPr/>
                    <a:lstStyle/>
                    <a:p>
                      <a:r>
                        <a:rPr lang="en-US" dirty="0"/>
                        <a:t>&lt;0.05</a:t>
                      </a:r>
                    </a:p>
                  </a:txBody>
                  <a:tcPr/>
                </a:tc>
                <a:extLst>
                  <a:ext uri="{0D108BD9-81ED-4DB2-BD59-A6C34878D82A}">
                    <a16:rowId xmlns:a16="http://schemas.microsoft.com/office/drawing/2014/main" val="2219504664"/>
                  </a:ext>
                </a:extLst>
              </a:tr>
              <a:tr h="370840">
                <a:tc>
                  <a:txBody>
                    <a:bodyPr/>
                    <a:lstStyle/>
                    <a:p>
                      <a:r>
                        <a:rPr lang="en-US" dirty="0"/>
                        <a:t>No SUD</a:t>
                      </a:r>
                    </a:p>
                    <a:p>
                      <a:r>
                        <a:rPr lang="en-US" dirty="0"/>
                        <a:t>POC</a:t>
                      </a:r>
                    </a:p>
                  </a:txBody>
                  <a:tcPr/>
                </a:tc>
                <a:tc>
                  <a:txBody>
                    <a:bodyPr/>
                    <a:lstStyle/>
                    <a:p>
                      <a:r>
                        <a:rPr lang="en-US" dirty="0"/>
                        <a:t>1.62</a:t>
                      </a:r>
                    </a:p>
                  </a:txBody>
                  <a:tcPr/>
                </a:tc>
                <a:tc>
                  <a:txBody>
                    <a:bodyPr/>
                    <a:lstStyle/>
                    <a:p>
                      <a:r>
                        <a:rPr lang="en-US" dirty="0"/>
                        <a:t>(1.46, 1.80)</a:t>
                      </a:r>
                    </a:p>
                  </a:txBody>
                  <a:tcPr/>
                </a:tc>
                <a:tc>
                  <a:txBody>
                    <a:bodyPr/>
                    <a:lstStyle/>
                    <a:p>
                      <a:r>
                        <a:rPr lang="en-US" dirty="0"/>
                        <a:t>&lt;0.001</a:t>
                      </a:r>
                    </a:p>
                  </a:txBody>
                  <a:tcPr/>
                </a:tc>
                <a:extLst>
                  <a:ext uri="{0D108BD9-81ED-4DB2-BD59-A6C34878D82A}">
                    <a16:rowId xmlns:a16="http://schemas.microsoft.com/office/drawing/2014/main" val="788601883"/>
                  </a:ext>
                </a:extLst>
              </a:tr>
              <a:tr h="370840">
                <a:tc>
                  <a:txBody>
                    <a:bodyPr/>
                    <a:lstStyle/>
                    <a:p>
                      <a:r>
                        <a:rPr lang="en-US" dirty="0"/>
                        <a:t>No SUD</a:t>
                      </a:r>
                    </a:p>
                    <a:p>
                      <a:r>
                        <a:rPr lang="en-US" dirty="0"/>
                        <a:t>White</a:t>
                      </a:r>
                    </a:p>
                  </a:txBody>
                  <a:tcPr/>
                </a:tc>
                <a:tc>
                  <a:txBody>
                    <a:bodyPr/>
                    <a:lstStyle/>
                    <a:p>
                      <a:r>
                        <a:rPr lang="en-US" dirty="0"/>
                        <a:t>1.47</a:t>
                      </a:r>
                    </a:p>
                  </a:txBody>
                  <a:tcPr/>
                </a:tc>
                <a:tc>
                  <a:txBody>
                    <a:bodyPr/>
                    <a:lstStyle/>
                    <a:p>
                      <a:r>
                        <a:rPr lang="en-US" dirty="0"/>
                        <a:t>(1.33, 1.62)</a:t>
                      </a:r>
                    </a:p>
                  </a:txBody>
                  <a:tcPr/>
                </a:tc>
                <a:tc>
                  <a:txBody>
                    <a:bodyPr/>
                    <a:lstStyle/>
                    <a:p>
                      <a:r>
                        <a:rPr lang="en-US" dirty="0"/>
                        <a:t>&lt;0.001</a:t>
                      </a:r>
                    </a:p>
                  </a:txBody>
                  <a:tcPr/>
                </a:tc>
                <a:extLst>
                  <a:ext uri="{0D108BD9-81ED-4DB2-BD59-A6C34878D82A}">
                    <a16:rowId xmlns:a16="http://schemas.microsoft.com/office/drawing/2014/main" val="1832259445"/>
                  </a:ext>
                </a:extLst>
              </a:tr>
            </a:tbl>
          </a:graphicData>
        </a:graphic>
      </p:graphicFrame>
    </p:spTree>
    <p:extLst>
      <p:ext uri="{BB962C8B-B14F-4D97-AF65-F5344CB8AC3E}">
        <p14:creationId xmlns:p14="http://schemas.microsoft.com/office/powerpoint/2010/main" val="2496590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3EA47D4-EF36-1447-9C3F-61569D8ED807}"/>
              </a:ext>
            </a:extLst>
          </p:cNvPr>
          <p:cNvSpPr>
            <a:spLocks noGrp="1"/>
          </p:cNvSpPr>
          <p:nvPr>
            <p:ph type="body" sz="quarter" idx="11"/>
          </p:nvPr>
        </p:nvSpPr>
        <p:spPr/>
        <p:txBody>
          <a:bodyPr/>
          <a:lstStyle/>
          <a:p>
            <a:r>
              <a:rPr lang="en-US" dirty="0"/>
              <a:t>What can tox testing tell you?</a:t>
            </a:r>
          </a:p>
        </p:txBody>
      </p:sp>
      <p:sp>
        <p:nvSpPr>
          <p:cNvPr id="3" name="Text Placeholder 2">
            <a:extLst>
              <a:ext uri="{FF2B5EF4-FFF2-40B4-BE49-F238E27FC236}">
                <a16:creationId xmlns:a16="http://schemas.microsoft.com/office/drawing/2014/main" id="{F4F4CE74-20C3-4749-945B-EC2D03C3F4BF}"/>
              </a:ext>
            </a:extLst>
          </p:cNvPr>
          <p:cNvSpPr>
            <a:spLocks noGrp="1"/>
          </p:cNvSpPr>
          <p:nvPr>
            <p:ph type="body" sz="quarter" idx="12"/>
          </p:nvPr>
        </p:nvSpPr>
        <p:spPr/>
        <p:txBody>
          <a:bodyPr/>
          <a:lstStyle/>
          <a:p>
            <a:r>
              <a:rPr lang="en-US" dirty="0"/>
              <a:t>A tox test MIGHT tell you if a patient was exposed to a substance or a class of substances</a:t>
            </a:r>
          </a:p>
          <a:p>
            <a:endParaRPr lang="en-US" dirty="0"/>
          </a:p>
          <a:p>
            <a:r>
              <a:rPr lang="en-US" dirty="0"/>
              <a:t>A tox test WILL NOT tell you:</a:t>
            </a:r>
          </a:p>
          <a:p>
            <a:pPr marL="285750" indent="-285750">
              <a:buFontTx/>
              <a:buChar char="-"/>
            </a:pPr>
            <a:r>
              <a:rPr lang="en-US" dirty="0"/>
              <a:t>Who administered the drug</a:t>
            </a:r>
          </a:p>
          <a:p>
            <a:pPr marL="285750" indent="-285750">
              <a:buFontTx/>
              <a:buChar char="-"/>
            </a:pPr>
            <a:r>
              <a:rPr lang="en-US" dirty="0"/>
              <a:t>The route of administration</a:t>
            </a:r>
          </a:p>
          <a:p>
            <a:pPr marL="285750" indent="-285750">
              <a:buFontTx/>
              <a:buChar char="-"/>
            </a:pPr>
            <a:r>
              <a:rPr lang="en-US" dirty="0"/>
              <a:t>How much drug was administered</a:t>
            </a:r>
          </a:p>
          <a:p>
            <a:pPr marL="285750" indent="-285750">
              <a:buFontTx/>
              <a:buChar char="-"/>
            </a:pPr>
            <a:r>
              <a:rPr lang="en-US" dirty="0"/>
              <a:t>When the exposure occurred</a:t>
            </a:r>
          </a:p>
          <a:p>
            <a:pPr marL="285750" indent="-285750">
              <a:buFontTx/>
              <a:buChar char="-"/>
            </a:pPr>
            <a:r>
              <a:rPr lang="en-US" dirty="0"/>
              <a:t>Whether, and to what degree, a person was impaired/intoxicated</a:t>
            </a:r>
          </a:p>
          <a:p>
            <a:pPr marL="285750" indent="-285750">
              <a:buFontTx/>
              <a:buChar char="-"/>
            </a:pPr>
            <a:r>
              <a:rPr lang="en-US" b="1" dirty="0"/>
              <a:t>Whether a person was/is fit to parent or is a safe caregiver</a:t>
            </a:r>
          </a:p>
        </p:txBody>
      </p:sp>
      <p:sp>
        <p:nvSpPr>
          <p:cNvPr id="5" name="Slide Number Placeholder 4">
            <a:extLst>
              <a:ext uri="{FF2B5EF4-FFF2-40B4-BE49-F238E27FC236}">
                <a16:creationId xmlns:a16="http://schemas.microsoft.com/office/drawing/2014/main" id="{D7F5FD32-FE8B-AE46-B78E-4C0409811C6C}"/>
              </a:ext>
            </a:extLst>
          </p:cNvPr>
          <p:cNvSpPr>
            <a:spLocks noGrp="1"/>
          </p:cNvSpPr>
          <p:nvPr>
            <p:ph type="sldNum" sz="quarter" idx="4"/>
          </p:nvPr>
        </p:nvSpPr>
        <p:spPr/>
        <p:txBody>
          <a:bodyPr/>
          <a:lstStyle/>
          <a:p>
            <a:fld id="{D08F9049-500A-CA42-B20A-7B1A6A360698}" type="slidenum">
              <a:rPr lang="en-US" smtClean="0"/>
              <a:pPr/>
              <a:t>4</a:t>
            </a:fld>
            <a:endParaRPr lang="en-US" dirty="0"/>
          </a:p>
        </p:txBody>
      </p:sp>
    </p:spTree>
    <p:extLst>
      <p:ext uri="{BB962C8B-B14F-4D97-AF65-F5344CB8AC3E}">
        <p14:creationId xmlns:p14="http://schemas.microsoft.com/office/powerpoint/2010/main" val="3032530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DC411F-8E11-3F09-F1DC-FEECDCD8640E}"/>
              </a:ext>
            </a:extLst>
          </p:cNvPr>
          <p:cNvSpPr>
            <a:spLocks noGrp="1"/>
          </p:cNvSpPr>
          <p:nvPr>
            <p:ph type="body" sz="quarter" idx="11"/>
          </p:nvPr>
        </p:nvSpPr>
        <p:spPr/>
        <p:txBody>
          <a:bodyPr/>
          <a:lstStyle/>
          <a:p>
            <a:r>
              <a:rPr lang="en-US" dirty="0"/>
              <a:t>In summary: tox testing can be harmful</a:t>
            </a:r>
          </a:p>
        </p:txBody>
      </p:sp>
      <p:sp>
        <p:nvSpPr>
          <p:cNvPr id="3" name="Text Placeholder 2">
            <a:extLst>
              <a:ext uri="{FF2B5EF4-FFF2-40B4-BE49-F238E27FC236}">
                <a16:creationId xmlns:a16="http://schemas.microsoft.com/office/drawing/2014/main" id="{6E729A1B-AA40-E26C-32D0-CE64F44BA509}"/>
              </a:ext>
            </a:extLst>
          </p:cNvPr>
          <p:cNvSpPr>
            <a:spLocks noGrp="1"/>
          </p:cNvSpPr>
          <p:nvPr>
            <p:ph type="body" sz="quarter" idx="12"/>
          </p:nvPr>
        </p:nvSpPr>
        <p:spPr/>
        <p:txBody>
          <a:bodyPr/>
          <a:lstStyle/>
          <a:p>
            <a:r>
              <a:rPr lang="en-US" dirty="0"/>
              <a:t>Inappropriate interpretation</a:t>
            </a:r>
          </a:p>
          <a:p>
            <a:endParaRPr lang="en-US" dirty="0"/>
          </a:p>
          <a:p>
            <a:r>
              <a:rPr lang="en-US" dirty="0"/>
              <a:t>Racial/ethnic disparities in toxicology testing and in child welfare reporting specifically related to substance use</a:t>
            </a:r>
          </a:p>
          <a:p>
            <a:endParaRPr lang="en-US" dirty="0"/>
          </a:p>
          <a:p>
            <a:r>
              <a:rPr lang="en-US" dirty="0"/>
              <a:t>Damage to the therapeutic alliance during this and future healthcare encounters</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8EC06030-FA49-81F5-EBDD-957248DAB365}"/>
              </a:ext>
            </a:extLst>
          </p:cNvPr>
          <p:cNvSpPr>
            <a:spLocks noGrp="1"/>
          </p:cNvSpPr>
          <p:nvPr>
            <p:ph type="sldNum" sz="quarter" idx="4"/>
          </p:nvPr>
        </p:nvSpPr>
        <p:spPr/>
        <p:txBody>
          <a:bodyPr/>
          <a:lstStyle/>
          <a:p>
            <a:fld id="{D08F9049-500A-CA42-B20A-7B1A6A360698}" type="slidenum">
              <a:rPr lang="en-US" smtClean="0"/>
              <a:pPr/>
              <a:t>40</a:t>
            </a:fld>
            <a:endParaRPr lang="en-US" dirty="0"/>
          </a:p>
        </p:txBody>
      </p:sp>
    </p:spTree>
    <p:extLst>
      <p:ext uri="{BB962C8B-B14F-4D97-AF65-F5344CB8AC3E}">
        <p14:creationId xmlns:p14="http://schemas.microsoft.com/office/powerpoint/2010/main" val="38303127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B02C0F-A50E-9471-CA8C-44A5E4F55CD6}"/>
              </a:ext>
            </a:extLst>
          </p:cNvPr>
          <p:cNvSpPr>
            <a:spLocks noGrp="1"/>
          </p:cNvSpPr>
          <p:nvPr>
            <p:ph type="body" sz="quarter" idx="11"/>
          </p:nvPr>
        </p:nvSpPr>
        <p:spPr/>
        <p:txBody>
          <a:bodyPr/>
          <a:lstStyle/>
          <a:p>
            <a:r>
              <a:rPr lang="en-US" dirty="0"/>
              <a:t>But also: tox testing can be beneficial</a:t>
            </a:r>
          </a:p>
        </p:txBody>
      </p:sp>
      <p:sp>
        <p:nvSpPr>
          <p:cNvPr id="3" name="Text Placeholder 2">
            <a:extLst>
              <a:ext uri="{FF2B5EF4-FFF2-40B4-BE49-F238E27FC236}">
                <a16:creationId xmlns:a16="http://schemas.microsoft.com/office/drawing/2014/main" id="{BCBE66A0-86F7-6241-57C0-0F82C00DCC37}"/>
              </a:ext>
            </a:extLst>
          </p:cNvPr>
          <p:cNvSpPr>
            <a:spLocks noGrp="1"/>
          </p:cNvSpPr>
          <p:nvPr>
            <p:ph type="body" sz="quarter" idx="12"/>
          </p:nvPr>
        </p:nvSpPr>
        <p:spPr/>
        <p:txBody>
          <a:bodyPr/>
          <a:lstStyle/>
          <a:p>
            <a:r>
              <a:rPr lang="en-US" dirty="0"/>
              <a:t>Diagnostic tool to guide medical management</a:t>
            </a:r>
          </a:p>
          <a:p>
            <a:endParaRPr lang="en-US" dirty="0"/>
          </a:p>
          <a:p>
            <a:r>
              <a:rPr lang="en-US" dirty="0"/>
              <a:t>Demonstrate abstinence or compliance with therapy</a:t>
            </a:r>
          </a:p>
          <a:p>
            <a:endParaRPr lang="en-US" dirty="0"/>
          </a:p>
          <a:p>
            <a:r>
              <a:rPr lang="en-US" dirty="0"/>
              <a:t>Help inform safety of breastmilk use</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E66AF865-A229-CE41-0851-730DEB4D8D1A}"/>
              </a:ext>
            </a:extLst>
          </p:cNvPr>
          <p:cNvSpPr>
            <a:spLocks noGrp="1"/>
          </p:cNvSpPr>
          <p:nvPr>
            <p:ph type="sldNum" sz="quarter" idx="4"/>
          </p:nvPr>
        </p:nvSpPr>
        <p:spPr/>
        <p:txBody>
          <a:bodyPr/>
          <a:lstStyle/>
          <a:p>
            <a:fld id="{D08F9049-500A-CA42-B20A-7B1A6A360698}" type="slidenum">
              <a:rPr lang="en-US" smtClean="0"/>
              <a:pPr/>
              <a:t>41</a:t>
            </a:fld>
            <a:endParaRPr lang="en-US" dirty="0"/>
          </a:p>
        </p:txBody>
      </p:sp>
    </p:spTree>
    <p:extLst>
      <p:ext uri="{BB962C8B-B14F-4D97-AF65-F5344CB8AC3E}">
        <p14:creationId xmlns:p14="http://schemas.microsoft.com/office/powerpoint/2010/main" val="3142252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246D3F-84C6-0A29-5AE0-63061884DA1F}"/>
              </a:ext>
            </a:extLst>
          </p:cNvPr>
          <p:cNvPicPr>
            <a:picLocks noChangeAspect="1"/>
          </p:cNvPicPr>
          <p:nvPr/>
        </p:nvPicPr>
        <p:blipFill rotWithShape="1">
          <a:blip r:embed="rId2"/>
          <a:srcRect b="-64"/>
          <a:stretch/>
        </p:blipFill>
        <p:spPr>
          <a:xfrm>
            <a:off x="0" y="-1"/>
            <a:ext cx="9144000" cy="5148263"/>
          </a:xfrm>
          <a:prstGeom prst="rect">
            <a:avLst/>
          </a:prstGeom>
        </p:spPr>
      </p:pic>
      <p:sp>
        <p:nvSpPr>
          <p:cNvPr id="4" name="TextBox 3">
            <a:extLst>
              <a:ext uri="{FF2B5EF4-FFF2-40B4-BE49-F238E27FC236}">
                <a16:creationId xmlns:a16="http://schemas.microsoft.com/office/drawing/2014/main" id="{385A9FA1-539C-2876-223E-DABD196875BF}"/>
              </a:ext>
            </a:extLst>
          </p:cNvPr>
          <p:cNvSpPr txBox="1"/>
          <p:nvPr/>
        </p:nvSpPr>
        <p:spPr>
          <a:xfrm>
            <a:off x="289932" y="959005"/>
            <a:ext cx="3512634" cy="954107"/>
          </a:xfrm>
          <a:prstGeom prst="rect">
            <a:avLst/>
          </a:prstGeom>
          <a:noFill/>
        </p:spPr>
        <p:txBody>
          <a:bodyPr wrap="square" rtlCol="0">
            <a:spAutoFit/>
          </a:bodyPr>
          <a:lstStyle/>
          <a:p>
            <a:r>
              <a:rPr lang="en-US" sz="2800" dirty="0">
                <a:highlight>
                  <a:srgbClr val="FFFF00"/>
                </a:highlight>
              </a:rPr>
              <a:t>Then when am I supposed to test?!?!</a:t>
            </a:r>
          </a:p>
        </p:txBody>
      </p:sp>
    </p:spTree>
    <p:extLst>
      <p:ext uri="{BB962C8B-B14F-4D97-AF65-F5344CB8AC3E}">
        <p14:creationId xmlns:p14="http://schemas.microsoft.com/office/powerpoint/2010/main" val="35899463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2981951F-A638-4475-088B-C342A9B8FA40}"/>
              </a:ext>
            </a:extLst>
          </p:cNvPr>
          <p:cNvPicPr>
            <a:picLocks noChangeAspect="1"/>
          </p:cNvPicPr>
          <p:nvPr/>
        </p:nvPicPr>
        <p:blipFill rotWithShape="1">
          <a:blip r:embed="rId2"/>
          <a:srcRect l="30703" t="18546" r="31564"/>
          <a:stretch/>
        </p:blipFill>
        <p:spPr>
          <a:xfrm>
            <a:off x="5653668" y="785938"/>
            <a:ext cx="2932771" cy="3559438"/>
          </a:xfrm>
          <a:prstGeom prst="rect">
            <a:avLst/>
          </a:prstGeom>
        </p:spPr>
      </p:pic>
      <p:sp>
        <p:nvSpPr>
          <p:cNvPr id="5" name="TextBox 4">
            <a:extLst>
              <a:ext uri="{FF2B5EF4-FFF2-40B4-BE49-F238E27FC236}">
                <a16:creationId xmlns:a16="http://schemas.microsoft.com/office/drawing/2014/main" id="{6663F78C-38AF-623C-5522-2857390C9FC2}"/>
              </a:ext>
            </a:extLst>
          </p:cNvPr>
          <p:cNvSpPr txBox="1"/>
          <p:nvPr/>
        </p:nvSpPr>
        <p:spPr>
          <a:xfrm>
            <a:off x="334536" y="1237784"/>
            <a:ext cx="5196469" cy="2031325"/>
          </a:xfrm>
          <a:prstGeom prst="rect">
            <a:avLst/>
          </a:prstGeom>
          <a:noFill/>
        </p:spPr>
        <p:txBody>
          <a:bodyPr wrap="square" rtlCol="0">
            <a:spAutoFit/>
          </a:bodyPr>
          <a:lstStyle/>
          <a:p>
            <a:r>
              <a:rPr lang="en-US" dirty="0">
                <a:hlinkClick r:id="rId3"/>
              </a:rPr>
              <a:t>https://illuminatecolorado.org/supportcolorado/</a:t>
            </a:r>
            <a:endParaRPr lang="en-US" dirty="0"/>
          </a:p>
          <a:p>
            <a:endParaRPr lang="en-US" dirty="0"/>
          </a:p>
          <a:p>
            <a:r>
              <a:rPr lang="en-US" dirty="0"/>
              <a:t>Scroll down to where it says “Resources” (about 2/3 down the page)</a:t>
            </a:r>
          </a:p>
          <a:p>
            <a:endParaRPr lang="en-US" dirty="0"/>
          </a:p>
          <a:p>
            <a:r>
              <a:rPr lang="en-US" dirty="0"/>
              <a:t>Click “Toxicology Testing Resources” (or keep scrolling down and you’ll get to the same place)</a:t>
            </a:r>
          </a:p>
        </p:txBody>
      </p:sp>
    </p:spTree>
    <p:extLst>
      <p:ext uri="{BB962C8B-B14F-4D97-AF65-F5344CB8AC3E}">
        <p14:creationId xmlns:p14="http://schemas.microsoft.com/office/powerpoint/2010/main" val="39931137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75E226-EC22-8263-786D-AA2466C28125}"/>
              </a:ext>
            </a:extLst>
          </p:cNvPr>
          <p:cNvSpPr>
            <a:spLocks noGrp="1"/>
          </p:cNvSpPr>
          <p:nvPr>
            <p:ph type="body" sz="quarter" idx="11"/>
          </p:nvPr>
        </p:nvSpPr>
        <p:spPr/>
        <p:txBody>
          <a:bodyPr/>
          <a:lstStyle/>
          <a:p>
            <a:r>
              <a:rPr lang="en-US" dirty="0"/>
              <a:t>Indications for tox testing: birthing parent</a:t>
            </a:r>
          </a:p>
        </p:txBody>
      </p:sp>
      <p:sp>
        <p:nvSpPr>
          <p:cNvPr id="3" name="Text Placeholder 2">
            <a:extLst>
              <a:ext uri="{FF2B5EF4-FFF2-40B4-BE49-F238E27FC236}">
                <a16:creationId xmlns:a16="http://schemas.microsoft.com/office/drawing/2014/main" id="{C484CEF7-25EA-190D-3ADA-C85C42702877}"/>
              </a:ext>
            </a:extLst>
          </p:cNvPr>
          <p:cNvSpPr>
            <a:spLocks noGrp="1"/>
          </p:cNvSpPr>
          <p:nvPr>
            <p:ph type="body" sz="quarter" idx="12"/>
          </p:nvPr>
        </p:nvSpPr>
        <p:spPr>
          <a:xfrm>
            <a:off x="801687" y="1131224"/>
            <a:ext cx="7811371" cy="2907376"/>
          </a:xfrm>
        </p:spPr>
        <p:txBody>
          <a:bodyPr/>
          <a:lstStyle/>
          <a:p>
            <a:r>
              <a:rPr lang="en-US" dirty="0"/>
              <a:t>1) Signs and symptoms of intoxication, withdrawal, or altered mental status </a:t>
            </a:r>
          </a:p>
          <a:p>
            <a:pPr marL="342900" indent="-342900">
              <a:buAutoNum type="arabicParenR"/>
            </a:pPr>
            <a:endParaRPr lang="en-US" dirty="0"/>
          </a:p>
          <a:p>
            <a:r>
              <a:rPr lang="en-US" dirty="0"/>
              <a:t>2) If desired by the birthing person </a:t>
            </a:r>
          </a:p>
          <a:p>
            <a:endParaRPr lang="en-US" dirty="0"/>
          </a:p>
          <a:p>
            <a:r>
              <a:rPr lang="en-US" dirty="0"/>
              <a:t>3) Birthing person desires to chest/breastfeed, AND one or more of the following conditions exist:</a:t>
            </a:r>
          </a:p>
          <a:p>
            <a:pPr marL="285750" indent="-285750">
              <a:buFontTx/>
              <a:buChar char="-"/>
            </a:pPr>
            <a:r>
              <a:rPr lang="en-US" dirty="0"/>
              <a:t>Report of substance use or positive urine toxicology test during last trimester of pregnancy.</a:t>
            </a:r>
          </a:p>
          <a:p>
            <a:pPr marL="285750" indent="-285750">
              <a:buFontTx/>
              <a:buChar char="-"/>
            </a:pPr>
            <a:r>
              <a:rPr lang="en-US" dirty="0"/>
              <a:t>Birthing person has an active substance use disorder and is not engaged in treatment.  </a:t>
            </a:r>
          </a:p>
          <a:p>
            <a:pPr marL="285750" indent="-285750">
              <a:buFontTx/>
              <a:buChar char="-"/>
            </a:pPr>
            <a:endParaRPr lang="en-US" dirty="0"/>
          </a:p>
          <a:p>
            <a:r>
              <a:rPr lang="en-US" dirty="0"/>
              <a:t>Note:  If birthing person is involved in treatment, it is strongly recommended to consult with providers who have an ongoing relationship with the birthing person to assess the level of engagement with recovery</a:t>
            </a:r>
          </a:p>
          <a:p>
            <a:endParaRPr lang="en-US" dirty="0"/>
          </a:p>
        </p:txBody>
      </p:sp>
      <p:sp>
        <p:nvSpPr>
          <p:cNvPr id="5" name="Slide Number Placeholder 4">
            <a:extLst>
              <a:ext uri="{FF2B5EF4-FFF2-40B4-BE49-F238E27FC236}">
                <a16:creationId xmlns:a16="http://schemas.microsoft.com/office/drawing/2014/main" id="{E8D2FB27-105D-AB7E-003F-7FA4521DBBFA}"/>
              </a:ext>
            </a:extLst>
          </p:cNvPr>
          <p:cNvSpPr>
            <a:spLocks noGrp="1"/>
          </p:cNvSpPr>
          <p:nvPr>
            <p:ph type="sldNum" sz="quarter" idx="4"/>
          </p:nvPr>
        </p:nvSpPr>
        <p:spPr/>
        <p:txBody>
          <a:bodyPr/>
          <a:lstStyle/>
          <a:p>
            <a:fld id="{D08F9049-500A-CA42-B20A-7B1A6A360698}" type="slidenum">
              <a:rPr lang="en-US" smtClean="0"/>
              <a:pPr/>
              <a:t>44</a:t>
            </a:fld>
            <a:endParaRPr lang="en-US" dirty="0"/>
          </a:p>
        </p:txBody>
      </p:sp>
    </p:spTree>
    <p:extLst>
      <p:ext uri="{BB962C8B-B14F-4D97-AF65-F5344CB8AC3E}">
        <p14:creationId xmlns:p14="http://schemas.microsoft.com/office/powerpoint/2010/main" val="24792137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D4129E-A558-4866-23BB-BD1F9F48AA15}"/>
              </a:ext>
            </a:extLst>
          </p:cNvPr>
          <p:cNvSpPr>
            <a:spLocks noGrp="1"/>
          </p:cNvSpPr>
          <p:nvPr>
            <p:ph type="body" sz="quarter" idx="11"/>
          </p:nvPr>
        </p:nvSpPr>
        <p:spPr/>
        <p:txBody>
          <a:bodyPr/>
          <a:lstStyle/>
          <a:p>
            <a:r>
              <a:rPr lang="en-US" dirty="0"/>
              <a:t>Indications for tox testing: newborn</a:t>
            </a:r>
          </a:p>
        </p:txBody>
      </p:sp>
      <p:sp>
        <p:nvSpPr>
          <p:cNvPr id="3" name="Text Placeholder 2">
            <a:extLst>
              <a:ext uri="{FF2B5EF4-FFF2-40B4-BE49-F238E27FC236}">
                <a16:creationId xmlns:a16="http://schemas.microsoft.com/office/drawing/2014/main" id="{82C2AE0C-8E84-9E41-93F1-7F70B83687AC}"/>
              </a:ext>
            </a:extLst>
          </p:cNvPr>
          <p:cNvSpPr>
            <a:spLocks noGrp="1"/>
          </p:cNvSpPr>
          <p:nvPr>
            <p:ph type="body" sz="quarter" idx="12"/>
          </p:nvPr>
        </p:nvSpPr>
        <p:spPr/>
        <p:txBody>
          <a:bodyPr/>
          <a:lstStyle/>
          <a:p>
            <a:r>
              <a:rPr lang="en-US" dirty="0"/>
              <a:t>1) Newborn exhibits symptoms consistent with intoxication or withdrawal</a:t>
            </a:r>
          </a:p>
          <a:p>
            <a:pPr marL="342900" indent="-342900">
              <a:buAutoNum type="arabicParenR"/>
            </a:pPr>
            <a:endParaRPr lang="en-US" dirty="0"/>
          </a:p>
          <a:p>
            <a:r>
              <a:rPr lang="en-US" dirty="0"/>
              <a:t>2) Newborn’s birthing parent meets criteria for toxicology testing, </a:t>
            </a:r>
            <a:r>
              <a:rPr lang="en-US" b="1" dirty="0"/>
              <a:t>AND</a:t>
            </a:r>
            <a:r>
              <a:rPr lang="en-US" dirty="0"/>
              <a:t> results would alter medical management of the newborn</a:t>
            </a:r>
          </a:p>
          <a:p>
            <a:endParaRPr lang="en-US" dirty="0"/>
          </a:p>
          <a:p>
            <a:r>
              <a:rPr lang="en-US" dirty="0"/>
              <a:t>3) Newborn with physical stigmata of FASD*</a:t>
            </a:r>
          </a:p>
          <a:p>
            <a:endParaRPr lang="en-US" dirty="0"/>
          </a:p>
        </p:txBody>
      </p:sp>
      <p:sp>
        <p:nvSpPr>
          <p:cNvPr id="5" name="Slide Number Placeholder 4">
            <a:extLst>
              <a:ext uri="{FF2B5EF4-FFF2-40B4-BE49-F238E27FC236}">
                <a16:creationId xmlns:a16="http://schemas.microsoft.com/office/drawing/2014/main" id="{9F082F86-05C9-D9EE-EFA1-7BCEC7AC24FD}"/>
              </a:ext>
            </a:extLst>
          </p:cNvPr>
          <p:cNvSpPr>
            <a:spLocks noGrp="1"/>
          </p:cNvSpPr>
          <p:nvPr>
            <p:ph type="sldNum" sz="quarter" idx="4"/>
          </p:nvPr>
        </p:nvSpPr>
        <p:spPr/>
        <p:txBody>
          <a:bodyPr/>
          <a:lstStyle/>
          <a:p>
            <a:fld id="{D08F9049-500A-CA42-B20A-7B1A6A360698}" type="slidenum">
              <a:rPr lang="en-US" smtClean="0"/>
              <a:pPr/>
              <a:t>45</a:t>
            </a:fld>
            <a:endParaRPr lang="en-US" dirty="0"/>
          </a:p>
        </p:txBody>
      </p:sp>
    </p:spTree>
    <p:extLst>
      <p:ext uri="{BB962C8B-B14F-4D97-AF65-F5344CB8AC3E}">
        <p14:creationId xmlns:p14="http://schemas.microsoft.com/office/powerpoint/2010/main" val="5311308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72C8D22-C07D-E938-04AC-EF9950033368}"/>
              </a:ext>
            </a:extLst>
          </p:cNvPr>
          <p:cNvSpPr>
            <a:spLocks noGrp="1"/>
          </p:cNvSpPr>
          <p:nvPr>
            <p:ph type="sldNum" sz="quarter" idx="4"/>
          </p:nvPr>
        </p:nvSpPr>
        <p:spPr/>
        <p:txBody>
          <a:bodyPr/>
          <a:lstStyle/>
          <a:p>
            <a:fld id="{D08F9049-500A-CA42-B20A-7B1A6A360698}" type="slidenum">
              <a:rPr lang="en-US" smtClean="0"/>
              <a:pPr/>
              <a:t>46</a:t>
            </a:fld>
            <a:endParaRPr lang="en-US" dirty="0"/>
          </a:p>
        </p:txBody>
      </p:sp>
      <p:pic>
        <p:nvPicPr>
          <p:cNvPr id="1026" name="Picture 2" descr="Discussion: Change Management – Wrike Help Center">
            <a:hlinkClick r:id="rId2"/>
            <a:extLst>
              <a:ext uri="{FF2B5EF4-FFF2-40B4-BE49-F238E27FC236}">
                <a16:creationId xmlns:a16="http://schemas.microsoft.com/office/drawing/2014/main" id="{07683BBE-73CB-B873-8FC8-E6747E2260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4676" y="690316"/>
            <a:ext cx="4283174" cy="321238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94A897D-A0D5-B191-51BB-2C2A37120950}"/>
              </a:ext>
            </a:extLst>
          </p:cNvPr>
          <p:cNvSpPr txBox="1"/>
          <p:nvPr/>
        </p:nvSpPr>
        <p:spPr>
          <a:xfrm>
            <a:off x="414779" y="772998"/>
            <a:ext cx="3271101" cy="369332"/>
          </a:xfrm>
          <a:prstGeom prst="rect">
            <a:avLst/>
          </a:prstGeom>
          <a:noFill/>
        </p:spPr>
        <p:txBody>
          <a:bodyPr wrap="square" rtlCol="0">
            <a:spAutoFit/>
          </a:bodyPr>
          <a:lstStyle/>
          <a:p>
            <a:r>
              <a:rPr lang="en-US" dirty="0"/>
              <a:t>Tox test result comes back…</a:t>
            </a:r>
          </a:p>
        </p:txBody>
      </p:sp>
    </p:spTree>
    <p:extLst>
      <p:ext uri="{BB962C8B-B14F-4D97-AF65-F5344CB8AC3E}">
        <p14:creationId xmlns:p14="http://schemas.microsoft.com/office/powerpoint/2010/main" val="6717021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A5FE6A-D0E5-6BEA-D523-880B0A86EA59}"/>
              </a:ext>
            </a:extLst>
          </p:cNvPr>
          <p:cNvSpPr>
            <a:spLocks noGrp="1"/>
          </p:cNvSpPr>
          <p:nvPr>
            <p:ph type="body" sz="quarter" idx="11"/>
          </p:nvPr>
        </p:nvSpPr>
        <p:spPr/>
        <p:txBody>
          <a:bodyPr/>
          <a:lstStyle/>
          <a:p>
            <a:r>
              <a:rPr lang="en-US" dirty="0"/>
              <a:t>Informed consent</a:t>
            </a:r>
          </a:p>
        </p:txBody>
      </p:sp>
      <p:sp>
        <p:nvSpPr>
          <p:cNvPr id="3" name="Text Placeholder 2">
            <a:extLst>
              <a:ext uri="{FF2B5EF4-FFF2-40B4-BE49-F238E27FC236}">
                <a16:creationId xmlns:a16="http://schemas.microsoft.com/office/drawing/2014/main" id="{7D7D384D-6683-87BE-998F-09B591D4CA38}"/>
              </a:ext>
            </a:extLst>
          </p:cNvPr>
          <p:cNvSpPr>
            <a:spLocks noGrp="1"/>
          </p:cNvSpPr>
          <p:nvPr>
            <p:ph type="body" sz="quarter" idx="12"/>
          </p:nvPr>
        </p:nvSpPr>
        <p:spPr/>
        <p:txBody>
          <a:bodyPr/>
          <a:lstStyle/>
          <a:p>
            <a:r>
              <a:rPr lang="en-US" dirty="0"/>
              <a:t>Opportunity to build/enhance the therapeutic alliance</a:t>
            </a:r>
          </a:p>
          <a:p>
            <a:endParaRPr lang="en-US" dirty="0"/>
          </a:p>
          <a:p>
            <a:r>
              <a:rPr lang="en-US" dirty="0"/>
              <a:t>Necessary before testing a birthing person unless the patient lacks capacity</a:t>
            </a:r>
          </a:p>
          <a:p>
            <a:endParaRPr lang="en-US" dirty="0"/>
          </a:p>
          <a:p>
            <a:r>
              <a:rPr lang="en-US" dirty="0"/>
              <a:t>Best practice in most cases of newborn testing. If consent is not obtained, testing should only be sent if there is a compelling medical need</a:t>
            </a:r>
          </a:p>
        </p:txBody>
      </p:sp>
      <p:sp>
        <p:nvSpPr>
          <p:cNvPr id="5" name="Slide Number Placeholder 4">
            <a:extLst>
              <a:ext uri="{FF2B5EF4-FFF2-40B4-BE49-F238E27FC236}">
                <a16:creationId xmlns:a16="http://schemas.microsoft.com/office/drawing/2014/main" id="{94BB8248-7F82-E2E2-5997-30501C3353EC}"/>
              </a:ext>
            </a:extLst>
          </p:cNvPr>
          <p:cNvSpPr>
            <a:spLocks noGrp="1"/>
          </p:cNvSpPr>
          <p:nvPr>
            <p:ph type="sldNum" sz="quarter" idx="4"/>
          </p:nvPr>
        </p:nvSpPr>
        <p:spPr/>
        <p:txBody>
          <a:bodyPr/>
          <a:lstStyle/>
          <a:p>
            <a:fld id="{D08F9049-500A-CA42-B20A-7B1A6A360698}" type="slidenum">
              <a:rPr lang="en-US" smtClean="0"/>
              <a:pPr/>
              <a:t>47</a:t>
            </a:fld>
            <a:endParaRPr lang="en-US" dirty="0"/>
          </a:p>
        </p:txBody>
      </p:sp>
    </p:spTree>
    <p:extLst>
      <p:ext uri="{BB962C8B-B14F-4D97-AF65-F5344CB8AC3E}">
        <p14:creationId xmlns:p14="http://schemas.microsoft.com/office/powerpoint/2010/main" val="23821920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AA0025-E293-CFEE-B8CA-0F917635971F}"/>
              </a:ext>
            </a:extLst>
          </p:cNvPr>
          <p:cNvSpPr>
            <a:spLocks noGrp="1"/>
          </p:cNvSpPr>
          <p:nvPr>
            <p:ph type="body" sz="quarter" idx="11"/>
          </p:nvPr>
        </p:nvSpPr>
        <p:spPr/>
        <p:txBody>
          <a:bodyPr/>
          <a:lstStyle/>
          <a:p>
            <a:r>
              <a:rPr lang="en-US" dirty="0"/>
              <a:t>Common concerns</a:t>
            </a:r>
          </a:p>
        </p:txBody>
      </p:sp>
      <p:sp>
        <p:nvSpPr>
          <p:cNvPr id="3" name="Text Placeholder 2">
            <a:extLst>
              <a:ext uri="{FF2B5EF4-FFF2-40B4-BE49-F238E27FC236}">
                <a16:creationId xmlns:a16="http://schemas.microsoft.com/office/drawing/2014/main" id="{2E8A62A4-A8D4-DE77-DD9C-ECB3AE02641E}"/>
              </a:ext>
            </a:extLst>
          </p:cNvPr>
          <p:cNvSpPr>
            <a:spLocks noGrp="1"/>
          </p:cNvSpPr>
          <p:nvPr>
            <p:ph type="body" sz="quarter" idx="12"/>
          </p:nvPr>
        </p:nvSpPr>
        <p:spPr/>
        <p:txBody>
          <a:bodyPr/>
          <a:lstStyle/>
          <a:p>
            <a:r>
              <a:rPr lang="en-US" dirty="0"/>
              <a:t>If I ask for consent, the parent will refuse</a:t>
            </a:r>
          </a:p>
          <a:p>
            <a:endParaRPr lang="en-US" dirty="0"/>
          </a:p>
          <a:p>
            <a:r>
              <a:rPr lang="en-US" dirty="0"/>
              <a:t>If I don’t test someone/everyone, I might miss covert substance use</a:t>
            </a:r>
          </a:p>
          <a:p>
            <a:endParaRPr lang="en-US" dirty="0"/>
          </a:p>
          <a:p>
            <a:r>
              <a:rPr lang="en-US" dirty="0"/>
              <a:t>If I miss covert substance use, the baby will be in danger (and if something happens, it will be my fault)</a:t>
            </a:r>
          </a:p>
          <a:p>
            <a:endParaRPr lang="en-US" dirty="0"/>
          </a:p>
          <a:p>
            <a:r>
              <a:rPr lang="en-US" dirty="0"/>
              <a:t>Isn’t it safest/best to just test/remove baby until we know for SURE that the household is safe?</a:t>
            </a:r>
          </a:p>
        </p:txBody>
      </p:sp>
      <p:sp>
        <p:nvSpPr>
          <p:cNvPr id="5" name="Slide Number Placeholder 4">
            <a:extLst>
              <a:ext uri="{FF2B5EF4-FFF2-40B4-BE49-F238E27FC236}">
                <a16:creationId xmlns:a16="http://schemas.microsoft.com/office/drawing/2014/main" id="{563AF7AF-708B-F9A0-63D4-0A46675694AB}"/>
              </a:ext>
            </a:extLst>
          </p:cNvPr>
          <p:cNvSpPr>
            <a:spLocks noGrp="1"/>
          </p:cNvSpPr>
          <p:nvPr>
            <p:ph type="sldNum" sz="quarter" idx="4"/>
          </p:nvPr>
        </p:nvSpPr>
        <p:spPr/>
        <p:txBody>
          <a:bodyPr/>
          <a:lstStyle/>
          <a:p>
            <a:fld id="{D08F9049-500A-CA42-B20A-7B1A6A360698}" type="slidenum">
              <a:rPr lang="en-US" smtClean="0"/>
              <a:pPr/>
              <a:t>48</a:t>
            </a:fld>
            <a:endParaRPr lang="en-US" dirty="0"/>
          </a:p>
        </p:txBody>
      </p:sp>
    </p:spTree>
    <p:extLst>
      <p:ext uri="{BB962C8B-B14F-4D97-AF65-F5344CB8AC3E}">
        <p14:creationId xmlns:p14="http://schemas.microsoft.com/office/powerpoint/2010/main" val="13411769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5C1B0A-2294-78F5-93A2-ADF34E31D515}"/>
              </a:ext>
            </a:extLst>
          </p:cNvPr>
          <p:cNvSpPr>
            <a:spLocks noGrp="1"/>
          </p:cNvSpPr>
          <p:nvPr>
            <p:ph type="body" sz="quarter" idx="11"/>
          </p:nvPr>
        </p:nvSpPr>
        <p:spPr/>
        <p:txBody>
          <a:bodyPr/>
          <a:lstStyle/>
          <a:p>
            <a:r>
              <a:rPr lang="en-US" dirty="0"/>
              <a:t>In summary</a:t>
            </a:r>
          </a:p>
        </p:txBody>
      </p:sp>
      <p:sp>
        <p:nvSpPr>
          <p:cNvPr id="3" name="Text Placeholder 2">
            <a:extLst>
              <a:ext uri="{FF2B5EF4-FFF2-40B4-BE49-F238E27FC236}">
                <a16:creationId xmlns:a16="http://schemas.microsoft.com/office/drawing/2014/main" id="{039FDA51-8610-8BD8-2420-27F2FCC17813}"/>
              </a:ext>
            </a:extLst>
          </p:cNvPr>
          <p:cNvSpPr>
            <a:spLocks noGrp="1"/>
          </p:cNvSpPr>
          <p:nvPr>
            <p:ph type="body" sz="quarter" idx="12"/>
          </p:nvPr>
        </p:nvSpPr>
        <p:spPr/>
        <p:txBody>
          <a:bodyPr/>
          <a:lstStyle/>
          <a:p>
            <a:r>
              <a:rPr lang="en-US" dirty="0"/>
              <a:t>Tox testing is complicated</a:t>
            </a:r>
          </a:p>
          <a:p>
            <a:endParaRPr lang="en-US" dirty="0"/>
          </a:p>
          <a:p>
            <a:r>
              <a:rPr lang="en-US" dirty="0"/>
              <a:t>Tox testing can be harmful and can be beneficial</a:t>
            </a:r>
          </a:p>
          <a:p>
            <a:endParaRPr lang="en-US" dirty="0"/>
          </a:p>
          <a:p>
            <a:r>
              <a:rPr lang="en-US" dirty="0"/>
              <a:t>If you order a tox test, you should be able to articulate </a:t>
            </a:r>
            <a:r>
              <a:rPr lang="en-US" b="1" dirty="0"/>
              <a:t>precisely</a:t>
            </a:r>
            <a:r>
              <a:rPr lang="en-US" dirty="0"/>
              <a:t> how the results will change your </a:t>
            </a:r>
            <a:r>
              <a:rPr lang="en-US" b="1" u="sng" dirty="0"/>
              <a:t>clinical</a:t>
            </a:r>
            <a:r>
              <a:rPr lang="en-US" dirty="0"/>
              <a:t> management and get consent first</a:t>
            </a:r>
          </a:p>
          <a:p>
            <a:endParaRPr lang="en-US" dirty="0"/>
          </a:p>
          <a:p>
            <a:r>
              <a:rPr lang="en-US" dirty="0"/>
              <a:t>If you have concerns about an infant or child’s safety, you should make a report to child welfare, regardless of whether tox testing is planned or has been performed (and regardless of the results, if performed)</a:t>
            </a:r>
          </a:p>
          <a:p>
            <a:endParaRPr lang="en-US" dirty="0"/>
          </a:p>
        </p:txBody>
      </p:sp>
      <p:sp>
        <p:nvSpPr>
          <p:cNvPr id="5" name="Slide Number Placeholder 4">
            <a:extLst>
              <a:ext uri="{FF2B5EF4-FFF2-40B4-BE49-F238E27FC236}">
                <a16:creationId xmlns:a16="http://schemas.microsoft.com/office/drawing/2014/main" id="{5C947AFF-800C-BECF-710E-E3E536C0D7AD}"/>
              </a:ext>
            </a:extLst>
          </p:cNvPr>
          <p:cNvSpPr>
            <a:spLocks noGrp="1"/>
          </p:cNvSpPr>
          <p:nvPr>
            <p:ph type="sldNum" sz="quarter" idx="4"/>
          </p:nvPr>
        </p:nvSpPr>
        <p:spPr/>
        <p:txBody>
          <a:bodyPr/>
          <a:lstStyle/>
          <a:p>
            <a:fld id="{D08F9049-500A-CA42-B20A-7B1A6A360698}" type="slidenum">
              <a:rPr lang="en-US" smtClean="0"/>
              <a:pPr/>
              <a:t>49</a:t>
            </a:fld>
            <a:endParaRPr lang="en-US" dirty="0"/>
          </a:p>
        </p:txBody>
      </p:sp>
    </p:spTree>
    <p:extLst>
      <p:ext uri="{BB962C8B-B14F-4D97-AF65-F5344CB8AC3E}">
        <p14:creationId xmlns:p14="http://schemas.microsoft.com/office/powerpoint/2010/main" val="96920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38A021A-F59F-377A-9F4C-37DA2DB1115C}"/>
              </a:ext>
            </a:extLst>
          </p:cNvPr>
          <p:cNvSpPr>
            <a:spLocks noGrp="1"/>
          </p:cNvSpPr>
          <p:nvPr>
            <p:ph type="sldNum" sz="quarter" idx="4"/>
          </p:nvPr>
        </p:nvSpPr>
        <p:spPr/>
        <p:txBody>
          <a:bodyPr/>
          <a:lstStyle/>
          <a:p>
            <a:fld id="{D08F9049-500A-CA42-B20A-7B1A6A360698}" type="slidenum">
              <a:rPr lang="en-US" smtClean="0"/>
              <a:pPr/>
              <a:t>5</a:t>
            </a:fld>
            <a:endParaRPr lang="en-US" dirty="0"/>
          </a:p>
        </p:txBody>
      </p:sp>
      <p:pic>
        <p:nvPicPr>
          <p:cNvPr id="6" name="Picture 5">
            <a:extLst>
              <a:ext uri="{FF2B5EF4-FFF2-40B4-BE49-F238E27FC236}">
                <a16:creationId xmlns:a16="http://schemas.microsoft.com/office/drawing/2014/main" id="{1D8F4B38-1EC9-10CA-0EAA-450970810B70}"/>
              </a:ext>
            </a:extLst>
          </p:cNvPr>
          <p:cNvPicPr>
            <a:picLocks noChangeAspect="1"/>
          </p:cNvPicPr>
          <p:nvPr/>
        </p:nvPicPr>
        <p:blipFill>
          <a:blip r:embed="rId2"/>
          <a:stretch>
            <a:fillRect/>
          </a:stretch>
        </p:blipFill>
        <p:spPr>
          <a:xfrm>
            <a:off x="1291952" y="0"/>
            <a:ext cx="6560096" cy="4437120"/>
          </a:xfrm>
          <a:prstGeom prst="rect">
            <a:avLst/>
          </a:prstGeom>
        </p:spPr>
      </p:pic>
      <p:sp>
        <p:nvSpPr>
          <p:cNvPr id="7" name="TextBox 6">
            <a:extLst>
              <a:ext uri="{FF2B5EF4-FFF2-40B4-BE49-F238E27FC236}">
                <a16:creationId xmlns:a16="http://schemas.microsoft.com/office/drawing/2014/main" id="{73017CFD-7AD8-8BC4-CE51-FDB9FF32A678}"/>
              </a:ext>
            </a:extLst>
          </p:cNvPr>
          <p:cNvSpPr txBox="1"/>
          <p:nvPr/>
        </p:nvSpPr>
        <p:spPr>
          <a:xfrm>
            <a:off x="5787483" y="3222703"/>
            <a:ext cx="2196790" cy="923330"/>
          </a:xfrm>
          <a:prstGeom prst="rect">
            <a:avLst/>
          </a:prstGeom>
          <a:noFill/>
        </p:spPr>
        <p:txBody>
          <a:bodyPr wrap="square" rtlCol="0">
            <a:spAutoFit/>
          </a:bodyPr>
          <a:lstStyle/>
          <a:p>
            <a:r>
              <a:rPr lang="en-US" dirty="0"/>
              <a:t>Thank you Mishka </a:t>
            </a:r>
            <a:r>
              <a:rPr lang="en-US" dirty="0" err="1"/>
              <a:t>Terplan</a:t>
            </a:r>
            <a:r>
              <a:rPr lang="en-US" dirty="0"/>
              <a:t> MD MPH for this slide</a:t>
            </a:r>
          </a:p>
        </p:txBody>
      </p:sp>
    </p:spTree>
    <p:extLst>
      <p:ext uri="{BB962C8B-B14F-4D97-AF65-F5344CB8AC3E}">
        <p14:creationId xmlns:p14="http://schemas.microsoft.com/office/powerpoint/2010/main" val="8150603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4EFC0A-6C75-8D77-EC1A-79A413A0399B}"/>
              </a:ext>
            </a:extLst>
          </p:cNvPr>
          <p:cNvSpPr>
            <a:spLocks noGrp="1"/>
          </p:cNvSpPr>
          <p:nvPr>
            <p:ph type="body" sz="quarter" idx="11"/>
          </p:nvPr>
        </p:nvSpPr>
        <p:spPr/>
        <p:txBody>
          <a:bodyPr/>
          <a:lstStyle/>
          <a:p>
            <a:r>
              <a:rPr lang="en-US" dirty="0"/>
              <a:t>Thank you!</a:t>
            </a:r>
          </a:p>
        </p:txBody>
      </p:sp>
      <p:sp>
        <p:nvSpPr>
          <p:cNvPr id="3" name="Text Placeholder 2">
            <a:extLst>
              <a:ext uri="{FF2B5EF4-FFF2-40B4-BE49-F238E27FC236}">
                <a16:creationId xmlns:a16="http://schemas.microsoft.com/office/drawing/2014/main" id="{CA535321-062B-D1B3-26EF-CD126EC16D1C}"/>
              </a:ext>
            </a:extLst>
          </p:cNvPr>
          <p:cNvSpPr>
            <a:spLocks noGrp="1"/>
          </p:cNvSpPr>
          <p:nvPr>
            <p:ph type="body" sz="quarter" idx="12"/>
          </p:nvPr>
        </p:nvSpPr>
        <p:spPr/>
        <p:txBody>
          <a:bodyPr/>
          <a:lstStyle/>
          <a:p>
            <a:r>
              <a:rPr lang="en-US" dirty="0"/>
              <a:t>Questions? Comments? Rude remarks?</a:t>
            </a:r>
          </a:p>
          <a:p>
            <a:r>
              <a:rPr lang="en-US" dirty="0"/>
              <a:t>Email me! </a:t>
            </a:r>
            <a:r>
              <a:rPr lang="en-US" dirty="0">
                <a:hlinkClick r:id="rId2"/>
              </a:rPr>
              <a:t>Laurie.halmo@childrenscolorado.org</a:t>
            </a:r>
            <a:endParaRPr lang="en-US" dirty="0"/>
          </a:p>
          <a:p>
            <a:endParaRPr lang="en-US" dirty="0"/>
          </a:p>
          <a:p>
            <a:r>
              <a:rPr lang="en-US" dirty="0"/>
              <a:t>References included throughout, but I can email you a list if you’d like</a:t>
            </a:r>
          </a:p>
        </p:txBody>
      </p:sp>
      <p:sp>
        <p:nvSpPr>
          <p:cNvPr id="5" name="Slide Number Placeholder 4">
            <a:extLst>
              <a:ext uri="{FF2B5EF4-FFF2-40B4-BE49-F238E27FC236}">
                <a16:creationId xmlns:a16="http://schemas.microsoft.com/office/drawing/2014/main" id="{19B55EBC-4D9E-AD00-3367-490B9AE91800}"/>
              </a:ext>
            </a:extLst>
          </p:cNvPr>
          <p:cNvSpPr>
            <a:spLocks noGrp="1"/>
          </p:cNvSpPr>
          <p:nvPr>
            <p:ph type="sldNum" sz="quarter" idx="4"/>
          </p:nvPr>
        </p:nvSpPr>
        <p:spPr/>
        <p:txBody>
          <a:bodyPr/>
          <a:lstStyle/>
          <a:p>
            <a:fld id="{D08F9049-500A-CA42-B20A-7B1A6A360698}" type="slidenum">
              <a:rPr lang="en-US" smtClean="0"/>
              <a:pPr/>
              <a:t>50</a:t>
            </a:fld>
            <a:endParaRPr lang="en-US" dirty="0"/>
          </a:p>
        </p:txBody>
      </p:sp>
    </p:spTree>
    <p:extLst>
      <p:ext uri="{BB962C8B-B14F-4D97-AF65-F5344CB8AC3E}">
        <p14:creationId xmlns:p14="http://schemas.microsoft.com/office/powerpoint/2010/main" val="613693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5B0F02-CC2B-7D5E-81E2-6BA2431D2E29}"/>
              </a:ext>
            </a:extLst>
          </p:cNvPr>
          <p:cNvSpPr>
            <a:spLocks noGrp="1"/>
          </p:cNvSpPr>
          <p:nvPr>
            <p:ph type="body" sz="quarter" idx="11"/>
          </p:nvPr>
        </p:nvSpPr>
        <p:spPr/>
        <p:txBody>
          <a:bodyPr/>
          <a:lstStyle/>
          <a:p>
            <a:r>
              <a:rPr lang="en-US" dirty="0"/>
              <a:t>Confusing words</a:t>
            </a:r>
          </a:p>
        </p:txBody>
      </p:sp>
      <p:sp>
        <p:nvSpPr>
          <p:cNvPr id="3" name="Text Placeholder 2">
            <a:extLst>
              <a:ext uri="{FF2B5EF4-FFF2-40B4-BE49-F238E27FC236}">
                <a16:creationId xmlns:a16="http://schemas.microsoft.com/office/drawing/2014/main" id="{42ABEDFF-F8F1-0BC1-4D2B-CDBE5640F42F}"/>
              </a:ext>
            </a:extLst>
          </p:cNvPr>
          <p:cNvSpPr>
            <a:spLocks noGrp="1"/>
          </p:cNvSpPr>
          <p:nvPr>
            <p:ph type="body" sz="quarter" idx="12"/>
          </p:nvPr>
        </p:nvSpPr>
        <p:spPr/>
        <p:txBody>
          <a:bodyPr/>
          <a:lstStyle/>
          <a:p>
            <a:r>
              <a:rPr lang="en-US" dirty="0"/>
              <a:t>Screening: </a:t>
            </a:r>
          </a:p>
          <a:p>
            <a:pPr marL="285750" indent="-285750">
              <a:buFont typeface="Arial" panose="020B0604020202020204" pitchFamily="34" charset="0"/>
              <a:buChar char="•"/>
            </a:pPr>
            <a:r>
              <a:rPr lang="en-US" dirty="0"/>
              <a:t>Process of gathering information from patient about substance use</a:t>
            </a:r>
          </a:p>
          <a:p>
            <a:pPr marL="285750" indent="-285750">
              <a:buFont typeface="Arial" panose="020B0604020202020204" pitchFamily="34" charset="0"/>
              <a:buChar char="•"/>
            </a:pPr>
            <a:r>
              <a:rPr lang="en-US" dirty="0"/>
              <a:t>Use clinician-administered or self-administered validated tool</a:t>
            </a:r>
          </a:p>
          <a:p>
            <a:pPr marL="285750" indent="-285750">
              <a:buFont typeface="Arial" panose="020B0604020202020204" pitchFamily="34" charset="0"/>
              <a:buChar char="•"/>
            </a:pPr>
            <a:r>
              <a:rPr lang="en-US" dirty="0"/>
              <a:t>ALL PREGNANT AND BIRTHING PEOPLE should be screened for substance use</a:t>
            </a:r>
          </a:p>
          <a:p>
            <a:endParaRPr lang="en-US" dirty="0"/>
          </a:p>
          <a:p>
            <a:r>
              <a:rPr lang="en-US" dirty="0"/>
              <a:t>Testing: </a:t>
            </a:r>
          </a:p>
          <a:p>
            <a:pPr marL="285750" indent="-285750">
              <a:buFont typeface="Arial" panose="020B0604020202020204" pitchFamily="34" charset="0"/>
              <a:buChar char="•"/>
            </a:pPr>
            <a:r>
              <a:rPr lang="en-US" dirty="0"/>
              <a:t>Collection of a biological sample that assesses for the presence of a substance and/or its metabolite</a:t>
            </a:r>
          </a:p>
          <a:p>
            <a:pPr marL="285750" indent="-285750">
              <a:buFont typeface="Arial" panose="020B0604020202020204" pitchFamily="34" charset="0"/>
              <a:buChar char="•"/>
            </a:pPr>
            <a:r>
              <a:rPr lang="en-US" dirty="0"/>
              <a:t>A positive SCREEN does not always necessitate a toxicology TEST</a:t>
            </a:r>
          </a:p>
          <a:p>
            <a:endParaRPr lang="en-US" dirty="0"/>
          </a:p>
        </p:txBody>
      </p:sp>
      <p:sp>
        <p:nvSpPr>
          <p:cNvPr id="5" name="Slide Number Placeholder 4">
            <a:extLst>
              <a:ext uri="{FF2B5EF4-FFF2-40B4-BE49-F238E27FC236}">
                <a16:creationId xmlns:a16="http://schemas.microsoft.com/office/drawing/2014/main" id="{E8FE6907-A202-1488-D015-0DC7CDEBA468}"/>
              </a:ext>
            </a:extLst>
          </p:cNvPr>
          <p:cNvSpPr>
            <a:spLocks noGrp="1"/>
          </p:cNvSpPr>
          <p:nvPr>
            <p:ph type="sldNum" sz="quarter" idx="4"/>
          </p:nvPr>
        </p:nvSpPr>
        <p:spPr/>
        <p:txBody>
          <a:bodyPr/>
          <a:lstStyle/>
          <a:p>
            <a:fld id="{D08F9049-500A-CA42-B20A-7B1A6A360698}" type="slidenum">
              <a:rPr lang="en-US" smtClean="0"/>
              <a:pPr/>
              <a:t>6</a:t>
            </a:fld>
            <a:endParaRPr lang="en-US" dirty="0"/>
          </a:p>
        </p:txBody>
      </p:sp>
    </p:spTree>
    <p:extLst>
      <p:ext uri="{BB962C8B-B14F-4D97-AF65-F5344CB8AC3E}">
        <p14:creationId xmlns:p14="http://schemas.microsoft.com/office/powerpoint/2010/main" val="2832095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60D7A1-485D-174A-8F5F-EE64EFB54A1A}"/>
              </a:ext>
            </a:extLst>
          </p:cNvPr>
          <p:cNvSpPr>
            <a:spLocks noGrp="1"/>
          </p:cNvSpPr>
          <p:nvPr>
            <p:ph type="body" sz="quarter" idx="11"/>
          </p:nvPr>
        </p:nvSpPr>
        <p:spPr/>
        <p:txBody>
          <a:bodyPr/>
          <a:lstStyle/>
          <a:p>
            <a:r>
              <a:rPr lang="en-US" dirty="0"/>
              <a:t>Screening Tests vs. Confirmatory Tests</a:t>
            </a:r>
          </a:p>
        </p:txBody>
      </p:sp>
      <p:sp>
        <p:nvSpPr>
          <p:cNvPr id="3" name="Text Placeholder 2">
            <a:extLst>
              <a:ext uri="{FF2B5EF4-FFF2-40B4-BE49-F238E27FC236}">
                <a16:creationId xmlns:a16="http://schemas.microsoft.com/office/drawing/2014/main" id="{BC0F9433-2B91-424A-A466-0DB25731A235}"/>
              </a:ext>
            </a:extLst>
          </p:cNvPr>
          <p:cNvSpPr>
            <a:spLocks noGrp="1"/>
          </p:cNvSpPr>
          <p:nvPr>
            <p:ph type="body" sz="quarter" idx="12"/>
          </p:nvPr>
        </p:nvSpPr>
        <p:spPr>
          <a:xfrm>
            <a:off x="801688" y="1131224"/>
            <a:ext cx="2769286" cy="2907376"/>
          </a:xfrm>
        </p:spPr>
        <p:txBody>
          <a:bodyPr/>
          <a:lstStyle/>
          <a:p>
            <a:r>
              <a:rPr lang="en-US" dirty="0"/>
              <a:t>Screening tests:</a:t>
            </a:r>
          </a:p>
          <a:p>
            <a:pPr marL="285750" indent="-285750">
              <a:buFontTx/>
              <a:buChar char="-"/>
            </a:pPr>
            <a:r>
              <a:rPr lang="en-US" dirty="0"/>
              <a:t>Usually immunoassays</a:t>
            </a:r>
          </a:p>
          <a:p>
            <a:pPr marL="285750" indent="-285750">
              <a:buFontTx/>
              <a:buChar char="-"/>
            </a:pPr>
            <a:r>
              <a:rPr lang="en-US" dirty="0"/>
              <a:t>Usually qualitative</a:t>
            </a:r>
          </a:p>
          <a:p>
            <a:pPr marL="285750" indent="-285750">
              <a:buFontTx/>
              <a:buChar char="-"/>
            </a:pPr>
            <a:r>
              <a:rPr lang="en-US" dirty="0"/>
              <a:t>Riddled with false positives and false negatives</a:t>
            </a:r>
          </a:p>
          <a:p>
            <a:pPr marL="285750" indent="-285750">
              <a:buFontTx/>
              <a:buChar char="-"/>
            </a:pPr>
            <a:r>
              <a:rPr lang="en-US" dirty="0"/>
              <a:t>Inexpensive</a:t>
            </a:r>
          </a:p>
          <a:p>
            <a:pPr marL="285750" indent="-285750">
              <a:buFontTx/>
              <a:buChar char="-"/>
            </a:pPr>
            <a:r>
              <a:rPr lang="en-US" dirty="0"/>
              <a:t>Fast</a:t>
            </a:r>
          </a:p>
          <a:p>
            <a:pPr marL="285750" indent="-285750">
              <a:buFontTx/>
              <a:buChar char="-"/>
            </a:pPr>
            <a:r>
              <a:rPr lang="en-US" dirty="0"/>
              <a:t>Readily available</a:t>
            </a:r>
          </a:p>
          <a:p>
            <a:pPr marL="285750" indent="-285750">
              <a:buFontTx/>
              <a:buChar char="-"/>
            </a:pPr>
            <a:endParaRPr lang="en-US" dirty="0"/>
          </a:p>
        </p:txBody>
      </p:sp>
      <p:sp>
        <p:nvSpPr>
          <p:cNvPr id="5" name="Slide Number Placeholder 4">
            <a:extLst>
              <a:ext uri="{FF2B5EF4-FFF2-40B4-BE49-F238E27FC236}">
                <a16:creationId xmlns:a16="http://schemas.microsoft.com/office/drawing/2014/main" id="{0B93B492-335D-C242-921A-A323961A7B19}"/>
              </a:ext>
            </a:extLst>
          </p:cNvPr>
          <p:cNvSpPr>
            <a:spLocks noGrp="1"/>
          </p:cNvSpPr>
          <p:nvPr>
            <p:ph type="sldNum" sz="quarter" idx="4"/>
          </p:nvPr>
        </p:nvSpPr>
        <p:spPr/>
        <p:txBody>
          <a:bodyPr/>
          <a:lstStyle/>
          <a:p>
            <a:fld id="{D08F9049-500A-CA42-B20A-7B1A6A360698}" type="slidenum">
              <a:rPr lang="en-US" smtClean="0"/>
              <a:pPr/>
              <a:t>7</a:t>
            </a:fld>
            <a:endParaRPr lang="en-US" dirty="0"/>
          </a:p>
        </p:txBody>
      </p:sp>
      <p:sp>
        <p:nvSpPr>
          <p:cNvPr id="6" name="Text Placeholder 2">
            <a:extLst>
              <a:ext uri="{FF2B5EF4-FFF2-40B4-BE49-F238E27FC236}">
                <a16:creationId xmlns:a16="http://schemas.microsoft.com/office/drawing/2014/main" id="{EC725BE9-47A3-C742-87B5-0161B761427D}"/>
              </a:ext>
            </a:extLst>
          </p:cNvPr>
          <p:cNvSpPr txBox="1">
            <a:spLocks/>
          </p:cNvSpPr>
          <p:nvPr/>
        </p:nvSpPr>
        <p:spPr>
          <a:xfrm>
            <a:off x="4250824" y="1194590"/>
            <a:ext cx="3133919" cy="2907376"/>
          </a:xfrm>
          <a:prstGeom prst="rect">
            <a:avLst/>
          </a:prstGeom>
        </p:spPr>
        <p:txBody>
          <a:bodyPr vert="horz" anchor="t" anchorCtr="0">
            <a:noAutofit/>
          </a:bodyPr>
          <a:lstStyle>
            <a:lvl1pPr marL="0" indent="0" algn="l" defTabSz="457200" rtl="0" eaLnBrk="1" latinLnBrk="0" hangingPunct="1">
              <a:spcBef>
                <a:spcPct val="20000"/>
              </a:spcBef>
              <a:buFont typeface="Arial"/>
              <a:buNone/>
              <a:defRPr sz="1400" kern="1200" baseline="0">
                <a:solidFill>
                  <a:schemeClr val="accent5">
                    <a:lumMod val="50000"/>
                  </a:schemeClr>
                </a:solidFill>
                <a:latin typeface="Trebuchet MS"/>
                <a:ea typeface="+mn-ea"/>
                <a:cs typeface="Trebuchet MS"/>
              </a:defRPr>
            </a:lvl1pPr>
            <a:lvl2pPr marL="4572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2pPr>
            <a:lvl3pPr marL="9144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3pPr>
            <a:lvl4pPr marL="13716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4pPr>
            <a:lvl5pPr marL="18288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Confirmatory tests:</a:t>
            </a:r>
          </a:p>
          <a:p>
            <a:pPr marL="285750" indent="-285750">
              <a:buFontTx/>
              <a:buChar char="-"/>
            </a:pPr>
            <a:r>
              <a:rPr lang="en-US" dirty="0"/>
              <a:t>Usually HPLC, GC/MS or LC/MS (or similar)</a:t>
            </a:r>
          </a:p>
          <a:p>
            <a:pPr marL="285750" indent="-285750">
              <a:buFontTx/>
              <a:buChar char="-"/>
            </a:pPr>
            <a:r>
              <a:rPr lang="en-US" dirty="0"/>
              <a:t>Quantitative</a:t>
            </a:r>
          </a:p>
          <a:p>
            <a:pPr marL="285750" indent="-285750">
              <a:buFontTx/>
              <a:buChar char="-"/>
            </a:pPr>
            <a:r>
              <a:rPr lang="en-US" dirty="0"/>
              <a:t>Highly accurate and precise</a:t>
            </a:r>
          </a:p>
          <a:p>
            <a:pPr marL="285750" indent="-285750">
              <a:buFontTx/>
              <a:buChar char="-"/>
            </a:pPr>
            <a:r>
              <a:rPr lang="en-US" dirty="0"/>
              <a:t>Expensive</a:t>
            </a:r>
          </a:p>
          <a:p>
            <a:pPr marL="285750" indent="-285750">
              <a:buFontTx/>
              <a:buChar char="-"/>
            </a:pPr>
            <a:r>
              <a:rPr lang="en-US" dirty="0"/>
              <a:t>Slow</a:t>
            </a:r>
          </a:p>
          <a:p>
            <a:pPr marL="285750" indent="-285750">
              <a:buFontTx/>
              <a:buChar char="-"/>
            </a:pPr>
            <a:r>
              <a:rPr lang="en-US" dirty="0"/>
              <a:t>Usually requires “sending out”</a:t>
            </a:r>
          </a:p>
          <a:p>
            <a:pPr marL="285750" indent="-285750">
              <a:buFontTx/>
              <a:buChar char="-"/>
            </a:pPr>
            <a:endParaRPr lang="en-US" dirty="0"/>
          </a:p>
        </p:txBody>
      </p:sp>
    </p:spTree>
    <p:extLst>
      <p:ext uri="{BB962C8B-B14F-4D97-AF65-F5344CB8AC3E}">
        <p14:creationId xmlns:p14="http://schemas.microsoft.com/office/powerpoint/2010/main" val="1859318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BF5EAA-99EF-0D4E-BC15-E069FFA6939F}"/>
              </a:ext>
            </a:extLst>
          </p:cNvPr>
          <p:cNvSpPr>
            <a:spLocks noGrp="1"/>
          </p:cNvSpPr>
          <p:nvPr>
            <p:ph type="body" sz="quarter" idx="11"/>
          </p:nvPr>
        </p:nvSpPr>
        <p:spPr/>
        <p:txBody>
          <a:bodyPr/>
          <a:lstStyle/>
          <a:p>
            <a:r>
              <a:rPr lang="en-US" dirty="0"/>
              <a:t>Nuances of urine drug screening tests</a:t>
            </a:r>
          </a:p>
        </p:txBody>
      </p:sp>
      <p:sp>
        <p:nvSpPr>
          <p:cNvPr id="3" name="Text Placeholder 2">
            <a:extLst>
              <a:ext uri="{FF2B5EF4-FFF2-40B4-BE49-F238E27FC236}">
                <a16:creationId xmlns:a16="http://schemas.microsoft.com/office/drawing/2014/main" id="{1AEFEC6B-F776-5044-8CDC-44819D8CFE03}"/>
              </a:ext>
            </a:extLst>
          </p:cNvPr>
          <p:cNvSpPr>
            <a:spLocks noGrp="1"/>
          </p:cNvSpPr>
          <p:nvPr>
            <p:ph type="body" sz="quarter" idx="12"/>
          </p:nvPr>
        </p:nvSpPr>
        <p:spPr>
          <a:xfrm>
            <a:off x="801688" y="1333355"/>
            <a:ext cx="7262907" cy="2199117"/>
          </a:xfrm>
        </p:spPr>
        <p:txBody>
          <a:bodyPr/>
          <a:lstStyle/>
          <a:p>
            <a:r>
              <a:rPr lang="en-US" dirty="0"/>
              <a:t>What you find depends on what you look for and where you look for it</a:t>
            </a:r>
          </a:p>
          <a:p>
            <a:endParaRPr lang="en-US" dirty="0"/>
          </a:p>
          <a:p>
            <a:r>
              <a:rPr lang="en-US" dirty="0"/>
              <a:t>Cross reactivity is a major problem for immunoassays</a:t>
            </a:r>
          </a:p>
          <a:p>
            <a:endParaRPr lang="en-US" dirty="0"/>
          </a:p>
          <a:p>
            <a:r>
              <a:rPr lang="en-US" dirty="0"/>
              <a:t>There is a “threshold” or minimum amount necessary to make the test read “positive”</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B5FA2937-3883-8343-AB96-1969E05BD629}"/>
              </a:ext>
            </a:extLst>
          </p:cNvPr>
          <p:cNvSpPr>
            <a:spLocks noGrp="1"/>
          </p:cNvSpPr>
          <p:nvPr>
            <p:ph type="sldNum" sz="quarter" idx="4"/>
          </p:nvPr>
        </p:nvSpPr>
        <p:spPr/>
        <p:txBody>
          <a:bodyPr/>
          <a:lstStyle/>
          <a:p>
            <a:fld id="{D08F9049-500A-CA42-B20A-7B1A6A360698}" type="slidenum">
              <a:rPr lang="en-US" smtClean="0"/>
              <a:pPr/>
              <a:t>8</a:t>
            </a:fld>
            <a:endParaRPr lang="en-US" dirty="0"/>
          </a:p>
        </p:txBody>
      </p:sp>
    </p:spTree>
    <p:extLst>
      <p:ext uri="{BB962C8B-B14F-4D97-AF65-F5344CB8AC3E}">
        <p14:creationId xmlns:p14="http://schemas.microsoft.com/office/powerpoint/2010/main" val="1942961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814BD5-E93C-9042-AF9A-EED90CD4207C}"/>
              </a:ext>
            </a:extLst>
          </p:cNvPr>
          <p:cNvSpPr>
            <a:spLocks noGrp="1"/>
          </p:cNvSpPr>
          <p:nvPr>
            <p:ph type="body" sz="quarter" idx="11"/>
          </p:nvPr>
        </p:nvSpPr>
        <p:spPr>
          <a:xfrm>
            <a:off x="562697" y="421674"/>
            <a:ext cx="7262906" cy="492443"/>
          </a:xfrm>
        </p:spPr>
        <p:txBody>
          <a:bodyPr/>
          <a:lstStyle/>
          <a:p>
            <a:r>
              <a:rPr lang="en-US" dirty="0"/>
              <a:t>What you find depends on what you look for</a:t>
            </a:r>
          </a:p>
        </p:txBody>
      </p:sp>
      <p:sp>
        <p:nvSpPr>
          <p:cNvPr id="3" name="Text Placeholder 2">
            <a:extLst>
              <a:ext uri="{FF2B5EF4-FFF2-40B4-BE49-F238E27FC236}">
                <a16:creationId xmlns:a16="http://schemas.microsoft.com/office/drawing/2014/main" id="{CF582EFE-A77F-9144-B53F-6C70C5C6EF2B}"/>
              </a:ext>
            </a:extLst>
          </p:cNvPr>
          <p:cNvSpPr>
            <a:spLocks noGrp="1"/>
          </p:cNvSpPr>
          <p:nvPr>
            <p:ph type="body" sz="quarter" idx="12"/>
          </p:nvPr>
        </p:nvSpPr>
        <p:spPr>
          <a:xfrm>
            <a:off x="3268219" y="1144154"/>
            <a:ext cx="2889183" cy="2907376"/>
          </a:xfrm>
        </p:spPr>
        <p:txBody>
          <a:bodyPr/>
          <a:lstStyle/>
          <a:p>
            <a:r>
              <a:rPr lang="en-US" u="sng" dirty="0"/>
              <a:t>Hospital 2:</a:t>
            </a:r>
            <a:endParaRPr lang="en-US" dirty="0"/>
          </a:p>
          <a:p>
            <a:pPr marL="285750" indent="-285750">
              <a:buFontTx/>
              <a:buChar char="-"/>
            </a:pPr>
            <a:r>
              <a:rPr lang="en-US" dirty="0"/>
              <a:t>Amphetamines</a:t>
            </a:r>
          </a:p>
          <a:p>
            <a:pPr marL="285750" indent="-285750">
              <a:buFontTx/>
              <a:buChar char="-"/>
            </a:pPr>
            <a:r>
              <a:rPr lang="en-US" dirty="0"/>
              <a:t>Barbiturates</a:t>
            </a:r>
          </a:p>
          <a:p>
            <a:pPr marL="285750" indent="-285750">
              <a:buFontTx/>
              <a:buChar char="-"/>
            </a:pPr>
            <a:r>
              <a:rPr lang="en-US" dirty="0"/>
              <a:t>Benzodiazepines</a:t>
            </a:r>
          </a:p>
          <a:p>
            <a:pPr marL="285750" indent="-285750">
              <a:buFontTx/>
              <a:buChar char="-"/>
            </a:pPr>
            <a:r>
              <a:rPr lang="en-US" dirty="0"/>
              <a:t>Cannabinoids</a:t>
            </a:r>
          </a:p>
          <a:p>
            <a:pPr marL="285750" indent="-285750">
              <a:buFontTx/>
              <a:buChar char="-"/>
            </a:pPr>
            <a:r>
              <a:rPr lang="en-US" dirty="0"/>
              <a:t>Cocaine metabolites</a:t>
            </a:r>
          </a:p>
          <a:p>
            <a:pPr marL="285750" indent="-285750">
              <a:buFontTx/>
              <a:buChar char="-"/>
            </a:pPr>
            <a:r>
              <a:rPr lang="en-US" dirty="0"/>
              <a:t>Ethanol</a:t>
            </a:r>
          </a:p>
          <a:p>
            <a:pPr marL="285750" indent="-285750">
              <a:buFontTx/>
              <a:buChar char="-"/>
            </a:pPr>
            <a:r>
              <a:rPr lang="en-US" dirty="0"/>
              <a:t>Opiates</a:t>
            </a:r>
          </a:p>
          <a:p>
            <a:pPr marL="285750" indent="-285750">
              <a:buFontTx/>
              <a:buChar char="-"/>
            </a:pPr>
            <a:r>
              <a:rPr lang="en-US" dirty="0"/>
              <a:t>Phencyclidine</a:t>
            </a:r>
          </a:p>
          <a:p>
            <a:endParaRPr lang="en-US" dirty="0"/>
          </a:p>
          <a:p>
            <a:endParaRPr lang="en-US" dirty="0"/>
          </a:p>
        </p:txBody>
      </p:sp>
      <p:sp>
        <p:nvSpPr>
          <p:cNvPr id="5" name="Slide Number Placeholder 4">
            <a:extLst>
              <a:ext uri="{FF2B5EF4-FFF2-40B4-BE49-F238E27FC236}">
                <a16:creationId xmlns:a16="http://schemas.microsoft.com/office/drawing/2014/main" id="{C49C2C1D-DE3E-544D-AF75-DDBD1C761F83}"/>
              </a:ext>
            </a:extLst>
          </p:cNvPr>
          <p:cNvSpPr>
            <a:spLocks noGrp="1"/>
          </p:cNvSpPr>
          <p:nvPr>
            <p:ph type="sldNum" sz="quarter" idx="4"/>
          </p:nvPr>
        </p:nvSpPr>
        <p:spPr/>
        <p:txBody>
          <a:bodyPr/>
          <a:lstStyle/>
          <a:p>
            <a:fld id="{D08F9049-500A-CA42-B20A-7B1A6A360698}" type="slidenum">
              <a:rPr lang="en-US" smtClean="0"/>
              <a:pPr/>
              <a:t>9</a:t>
            </a:fld>
            <a:endParaRPr lang="en-US" dirty="0"/>
          </a:p>
        </p:txBody>
      </p:sp>
      <p:sp>
        <p:nvSpPr>
          <p:cNvPr id="6" name="Text Placeholder 2">
            <a:extLst>
              <a:ext uri="{FF2B5EF4-FFF2-40B4-BE49-F238E27FC236}">
                <a16:creationId xmlns:a16="http://schemas.microsoft.com/office/drawing/2014/main" id="{BE803FB8-59CD-4843-B55B-7EA93B9E075A}"/>
              </a:ext>
            </a:extLst>
          </p:cNvPr>
          <p:cNvSpPr txBox="1">
            <a:spLocks/>
          </p:cNvSpPr>
          <p:nvPr/>
        </p:nvSpPr>
        <p:spPr>
          <a:xfrm>
            <a:off x="6164348" y="1144154"/>
            <a:ext cx="2547905" cy="3442380"/>
          </a:xfrm>
          <a:prstGeom prst="rect">
            <a:avLst/>
          </a:prstGeom>
        </p:spPr>
        <p:txBody>
          <a:bodyPr vert="horz" anchor="t" anchorCtr="0">
            <a:noAutofit/>
          </a:bodyPr>
          <a:lstStyle>
            <a:lvl1pPr marL="0" indent="0" algn="l" defTabSz="457200" rtl="0" eaLnBrk="1" latinLnBrk="0" hangingPunct="1">
              <a:spcBef>
                <a:spcPct val="20000"/>
              </a:spcBef>
              <a:buFont typeface="Arial"/>
              <a:buNone/>
              <a:defRPr sz="1400" kern="1200" baseline="0">
                <a:solidFill>
                  <a:schemeClr val="accent5">
                    <a:lumMod val="50000"/>
                  </a:schemeClr>
                </a:solidFill>
                <a:latin typeface="Trebuchet MS"/>
                <a:ea typeface="+mn-ea"/>
                <a:cs typeface="Trebuchet MS"/>
              </a:defRPr>
            </a:lvl1pPr>
            <a:lvl2pPr marL="4572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2pPr>
            <a:lvl3pPr marL="9144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3pPr>
            <a:lvl4pPr marL="13716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4pPr>
            <a:lvl5pPr marL="18288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u="sng" dirty="0"/>
              <a:t>Hospital 3:</a:t>
            </a:r>
            <a:endParaRPr lang="en-US" dirty="0"/>
          </a:p>
          <a:p>
            <a:pPr marL="285750" indent="-285750">
              <a:buFontTx/>
              <a:buChar char="-"/>
            </a:pPr>
            <a:r>
              <a:rPr lang="en-US" dirty="0"/>
              <a:t>Amphetamines</a:t>
            </a:r>
          </a:p>
          <a:p>
            <a:pPr marL="285750" indent="-285750">
              <a:buFontTx/>
              <a:buChar char="-"/>
            </a:pPr>
            <a:r>
              <a:rPr lang="en-US" dirty="0"/>
              <a:t>Barbiturates</a:t>
            </a:r>
          </a:p>
          <a:p>
            <a:pPr marL="285750" indent="-285750">
              <a:buFontTx/>
              <a:buChar char="-"/>
            </a:pPr>
            <a:r>
              <a:rPr lang="en-US" dirty="0"/>
              <a:t>Benzodiazepines</a:t>
            </a:r>
          </a:p>
          <a:p>
            <a:pPr marL="285750" indent="-285750">
              <a:buFontTx/>
              <a:buChar char="-"/>
            </a:pPr>
            <a:r>
              <a:rPr lang="en-US" dirty="0"/>
              <a:t>Cannabinoids</a:t>
            </a:r>
          </a:p>
          <a:p>
            <a:pPr marL="285750" indent="-285750">
              <a:buFontTx/>
              <a:buChar char="-"/>
            </a:pPr>
            <a:r>
              <a:rPr lang="en-US" dirty="0"/>
              <a:t>Cocaine metabolites</a:t>
            </a:r>
          </a:p>
          <a:p>
            <a:pPr marL="285750" indent="-285750">
              <a:buFontTx/>
              <a:buChar char="-"/>
            </a:pPr>
            <a:r>
              <a:rPr lang="en-US" dirty="0"/>
              <a:t>Methadone</a:t>
            </a:r>
          </a:p>
          <a:p>
            <a:pPr marL="285750" indent="-285750">
              <a:buFontTx/>
              <a:buChar char="-"/>
            </a:pPr>
            <a:r>
              <a:rPr lang="en-US" dirty="0"/>
              <a:t>Methamphetamine</a:t>
            </a:r>
          </a:p>
          <a:p>
            <a:pPr marL="285750" indent="-285750">
              <a:buFontTx/>
              <a:buChar char="-"/>
            </a:pPr>
            <a:r>
              <a:rPr lang="en-US" dirty="0"/>
              <a:t>Opiates</a:t>
            </a:r>
          </a:p>
          <a:p>
            <a:pPr marL="285750" indent="-285750">
              <a:buFontTx/>
              <a:buChar char="-"/>
            </a:pPr>
            <a:r>
              <a:rPr lang="en-US" dirty="0"/>
              <a:t>Oxycodone</a:t>
            </a:r>
          </a:p>
          <a:p>
            <a:pPr marL="285750" indent="-285750">
              <a:buFontTx/>
              <a:buChar char="-"/>
            </a:pPr>
            <a:r>
              <a:rPr lang="en-US" dirty="0"/>
              <a:t>Phencyclidine</a:t>
            </a:r>
          </a:p>
          <a:p>
            <a:pPr marL="285750" indent="-285750">
              <a:buFontTx/>
              <a:buChar char="-"/>
            </a:pPr>
            <a:r>
              <a:rPr lang="en-US" dirty="0"/>
              <a:t>Propoxyphene</a:t>
            </a:r>
          </a:p>
          <a:p>
            <a:pPr marL="285750" indent="-285750">
              <a:buFontTx/>
              <a:buChar char="-"/>
            </a:pPr>
            <a:r>
              <a:rPr lang="en-US" dirty="0"/>
              <a:t>Tricyclic antidepressants</a:t>
            </a:r>
          </a:p>
          <a:p>
            <a:pPr marL="285750" indent="-285750">
              <a:buFontTx/>
              <a:buChar char="-"/>
            </a:pPr>
            <a:r>
              <a:rPr lang="en-US" dirty="0"/>
              <a:t>Buprenorphine</a:t>
            </a:r>
          </a:p>
          <a:p>
            <a:endParaRPr lang="en-US" dirty="0"/>
          </a:p>
          <a:p>
            <a:endParaRPr lang="en-US" dirty="0"/>
          </a:p>
        </p:txBody>
      </p:sp>
      <p:sp>
        <p:nvSpPr>
          <p:cNvPr id="7" name="Text Placeholder 2">
            <a:extLst>
              <a:ext uri="{FF2B5EF4-FFF2-40B4-BE49-F238E27FC236}">
                <a16:creationId xmlns:a16="http://schemas.microsoft.com/office/drawing/2014/main" id="{B73F19C1-F7A3-2844-A903-B6267DC8C37B}"/>
              </a:ext>
            </a:extLst>
          </p:cNvPr>
          <p:cNvSpPr txBox="1">
            <a:spLocks/>
          </p:cNvSpPr>
          <p:nvPr/>
        </p:nvSpPr>
        <p:spPr>
          <a:xfrm>
            <a:off x="867051" y="1144154"/>
            <a:ext cx="2401168" cy="2907376"/>
          </a:xfrm>
          <a:prstGeom prst="rect">
            <a:avLst/>
          </a:prstGeom>
        </p:spPr>
        <p:txBody>
          <a:bodyPr vert="horz" anchor="t" anchorCtr="0">
            <a:noAutofit/>
          </a:bodyPr>
          <a:lstStyle>
            <a:lvl1pPr marL="0" indent="0" algn="l" defTabSz="457200" rtl="0" eaLnBrk="1" latinLnBrk="0" hangingPunct="1">
              <a:spcBef>
                <a:spcPct val="20000"/>
              </a:spcBef>
              <a:buFont typeface="Arial"/>
              <a:buNone/>
              <a:defRPr sz="1400" kern="1200" baseline="0">
                <a:solidFill>
                  <a:schemeClr val="accent5">
                    <a:lumMod val="50000"/>
                  </a:schemeClr>
                </a:solidFill>
                <a:latin typeface="Trebuchet MS"/>
                <a:ea typeface="+mn-ea"/>
                <a:cs typeface="Trebuchet MS"/>
              </a:defRPr>
            </a:lvl1pPr>
            <a:lvl2pPr marL="4572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2pPr>
            <a:lvl3pPr marL="9144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3pPr>
            <a:lvl4pPr marL="13716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4pPr>
            <a:lvl5pPr marL="1828800" indent="0" algn="l" defTabSz="457200" rtl="0" eaLnBrk="1" latinLnBrk="0" hangingPunct="1">
              <a:spcBef>
                <a:spcPct val="20000"/>
              </a:spcBef>
              <a:buFont typeface="Arial"/>
              <a:buNone/>
              <a:defRPr sz="1000" kern="1200">
                <a:solidFill>
                  <a:schemeClr val="tx1"/>
                </a:solidFill>
                <a:latin typeface="Trebuchet MS"/>
                <a:ea typeface="+mn-ea"/>
                <a:cs typeface="Trebuchet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u="sng" dirty="0"/>
              <a:t>Hospital 1:</a:t>
            </a:r>
            <a:endParaRPr lang="en-US" dirty="0"/>
          </a:p>
          <a:p>
            <a:pPr marL="285750" indent="-285750">
              <a:buFontTx/>
              <a:buChar char="-"/>
            </a:pPr>
            <a:r>
              <a:rPr lang="en-US" dirty="0"/>
              <a:t>Amphetamines</a:t>
            </a:r>
          </a:p>
          <a:p>
            <a:pPr marL="285750" indent="-285750">
              <a:buFontTx/>
              <a:buChar char="-"/>
            </a:pPr>
            <a:r>
              <a:rPr lang="en-US" dirty="0"/>
              <a:t>Benzodiazepines</a:t>
            </a:r>
          </a:p>
          <a:p>
            <a:pPr marL="285750" indent="-285750">
              <a:buFontTx/>
              <a:buChar char="-"/>
            </a:pPr>
            <a:r>
              <a:rPr lang="en-US" dirty="0"/>
              <a:t>Cocaine metabolites</a:t>
            </a:r>
          </a:p>
          <a:p>
            <a:pPr marL="285750" indent="-285750">
              <a:buFontTx/>
              <a:buChar char="-"/>
            </a:pPr>
            <a:r>
              <a:rPr lang="en-US" dirty="0"/>
              <a:t>Methadone</a:t>
            </a:r>
          </a:p>
          <a:p>
            <a:pPr marL="285750" indent="-285750">
              <a:buFontTx/>
              <a:buChar char="-"/>
            </a:pPr>
            <a:r>
              <a:rPr lang="en-US" dirty="0"/>
              <a:t>Opiates</a:t>
            </a:r>
          </a:p>
          <a:p>
            <a:endParaRPr lang="en-US" dirty="0"/>
          </a:p>
        </p:txBody>
      </p:sp>
    </p:spTree>
    <p:extLst>
      <p:ext uri="{BB962C8B-B14F-4D97-AF65-F5344CB8AC3E}">
        <p14:creationId xmlns:p14="http://schemas.microsoft.com/office/powerpoint/2010/main" val="2986507894"/>
      </p:ext>
    </p:extLst>
  </p:cSld>
  <p:clrMapOvr>
    <a:masterClrMapping/>
  </p:clrMapOvr>
</p:sld>
</file>

<file path=ppt/theme/theme1.xml><?xml version="1.0" encoding="utf-8"?>
<a:theme xmlns:a="http://schemas.openxmlformats.org/drawingml/2006/main" name="2_Office Theme">
  <a:themeElements>
    <a:clrScheme name="CHCO 1">
      <a:dk1>
        <a:srgbClr val="003A70"/>
      </a:dk1>
      <a:lt1>
        <a:sysClr val="window" lastClr="FFFFFF"/>
      </a:lt1>
      <a:dk2>
        <a:srgbClr val="0069B3"/>
      </a:dk2>
      <a:lt2>
        <a:srgbClr val="D9D9D6"/>
      </a:lt2>
      <a:accent1>
        <a:srgbClr val="002D72"/>
      </a:accent1>
      <a:accent2>
        <a:srgbClr val="FFE04F"/>
      </a:accent2>
      <a:accent3>
        <a:srgbClr val="F0A900"/>
      </a:accent3>
      <a:accent4>
        <a:srgbClr val="0098D7"/>
      </a:accent4>
      <a:accent5>
        <a:srgbClr val="97999B"/>
      </a:accent5>
      <a:accent6>
        <a:srgbClr val="00A9E0"/>
      </a:accent6>
      <a:hlink>
        <a:srgbClr val="505759"/>
      </a:hlink>
      <a:folHlink>
        <a:srgbClr val="0069B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HCO DOP template" id="{4EB7EA47-4EB7-5440-82D6-5DC9386FDE10}" vid="{8EEE8E86-1F00-744C-9A68-63919B46E37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2_Office Theme</Template>
  <TotalTime>5464</TotalTime>
  <Words>2125</Words>
  <Application>Microsoft Office PowerPoint</Application>
  <PresentationFormat>Custom</PresentationFormat>
  <Paragraphs>417</Paragraphs>
  <Slides>50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50</vt:i4>
      </vt:variant>
    </vt:vector>
  </HeadingPairs>
  <TitlesOfParts>
    <vt:vector size="54" baseType="lpstr">
      <vt:lpstr>Arial</vt:lpstr>
      <vt:lpstr>Calibri</vt:lpstr>
      <vt:lpstr>Trebuchet MS</vt:lpstr>
      <vt:lpstr>2_Office Theme</vt:lpstr>
      <vt:lpstr>Meaningful and Equitable Perinatal Toxicology Testing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Evidence-informed hospital policy: perinatal substance use and toxicology testing</dc:title>
  <dc:creator>Halmo, Laurie</dc:creator>
  <cp:lastModifiedBy>Hadar Re'em</cp:lastModifiedBy>
  <cp:revision>16</cp:revision>
  <dcterms:created xsi:type="dcterms:W3CDTF">2024-05-31T22:09:21Z</dcterms:created>
  <dcterms:modified xsi:type="dcterms:W3CDTF">2025-03-10T18:59:26Z</dcterms:modified>
</cp:coreProperties>
</file>