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9"/>
  </p:notesMasterIdLst>
  <p:sldIdLst>
    <p:sldId id="257" r:id="rId5"/>
    <p:sldId id="258" r:id="rId6"/>
    <p:sldId id="261" r:id="rId7"/>
    <p:sldId id="262" r:id="rId8"/>
  </p:sldIdLst>
  <p:sldSz cx="438912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98AB"/>
    <a:srgbClr val="F5F3F0"/>
    <a:srgbClr val="DADAE0"/>
    <a:srgbClr val="BE543F"/>
    <a:srgbClr val="2B293C"/>
    <a:srgbClr val="357F94"/>
    <a:srgbClr val="E2D9CA"/>
    <a:srgbClr val="6A4973"/>
    <a:srgbClr val="F2682A"/>
    <a:srgbClr val="221F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761"/>
  </p:normalViewPr>
  <p:slideViewPr>
    <p:cSldViewPr snapToGrid="0">
      <p:cViewPr varScale="1">
        <p:scale>
          <a:sx n="34" d="100"/>
          <a:sy n="34" d="100"/>
        </p:scale>
        <p:origin x="168"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E9714F-F3FC-D54E-8E56-BC81B08D0BD2}" type="datetimeFigureOut">
              <a:rPr lang="en-US" smtClean="0"/>
              <a:t>2/3/2025</a:t>
            </a:fld>
            <a:endParaRPr lang="en-US"/>
          </a:p>
        </p:txBody>
      </p:sp>
      <p:sp>
        <p:nvSpPr>
          <p:cNvPr id="4" name="Slide Image Placeholder 3"/>
          <p:cNvSpPr>
            <a:spLocks noGrp="1" noRot="1" noChangeAspect="1"/>
          </p:cNvSpPr>
          <p:nvPr>
            <p:ph type="sldImg" idx="2"/>
          </p:nvPr>
        </p:nvSpPr>
        <p:spPr>
          <a:xfrm>
            <a:off x="342900" y="1143000"/>
            <a:ext cx="61722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C824F-3FEF-BF4B-9F2A-6976410EB275}" type="slidenum">
              <a:rPr lang="en-US" smtClean="0"/>
              <a:t>‹#›</a:t>
            </a:fld>
            <a:endParaRPr lang="en-US"/>
          </a:p>
        </p:txBody>
      </p:sp>
    </p:spTree>
    <p:extLst>
      <p:ext uri="{BB962C8B-B14F-4D97-AF65-F5344CB8AC3E}">
        <p14:creationId xmlns:p14="http://schemas.microsoft.com/office/powerpoint/2010/main" val="3787223323"/>
      </p:ext>
    </p:extLst>
  </p:cSld>
  <p:clrMap bg1="lt1" tx1="dk1" bg2="lt2" tx2="dk2" accent1="accent1" accent2="accent2" accent3="accent3" accent4="accent4" accent5="accent5" accent6="accent6" hlink="hlink" folHlink="folHlink"/>
  <p:notesStyle>
    <a:lvl1pPr marL="0" algn="l" defTabSz="2633472" rtl="0" eaLnBrk="1" latinLnBrk="0" hangingPunct="1">
      <a:defRPr sz="3456" kern="1200">
        <a:solidFill>
          <a:schemeClr val="tx1"/>
        </a:solidFill>
        <a:latin typeface="+mn-lt"/>
        <a:ea typeface="+mn-ea"/>
        <a:cs typeface="+mn-cs"/>
      </a:defRPr>
    </a:lvl1pPr>
    <a:lvl2pPr marL="1316736" algn="l" defTabSz="2633472" rtl="0" eaLnBrk="1" latinLnBrk="0" hangingPunct="1">
      <a:defRPr sz="3456" kern="1200">
        <a:solidFill>
          <a:schemeClr val="tx1"/>
        </a:solidFill>
        <a:latin typeface="+mn-lt"/>
        <a:ea typeface="+mn-ea"/>
        <a:cs typeface="+mn-cs"/>
      </a:defRPr>
    </a:lvl2pPr>
    <a:lvl3pPr marL="2633472" algn="l" defTabSz="2633472" rtl="0" eaLnBrk="1" latinLnBrk="0" hangingPunct="1">
      <a:defRPr sz="3456" kern="1200">
        <a:solidFill>
          <a:schemeClr val="tx1"/>
        </a:solidFill>
        <a:latin typeface="+mn-lt"/>
        <a:ea typeface="+mn-ea"/>
        <a:cs typeface="+mn-cs"/>
      </a:defRPr>
    </a:lvl3pPr>
    <a:lvl4pPr marL="3950208" algn="l" defTabSz="2633472" rtl="0" eaLnBrk="1" latinLnBrk="0" hangingPunct="1">
      <a:defRPr sz="3456" kern="1200">
        <a:solidFill>
          <a:schemeClr val="tx1"/>
        </a:solidFill>
        <a:latin typeface="+mn-lt"/>
        <a:ea typeface="+mn-ea"/>
        <a:cs typeface="+mn-cs"/>
      </a:defRPr>
    </a:lvl4pPr>
    <a:lvl5pPr marL="5266944" algn="l" defTabSz="2633472" rtl="0" eaLnBrk="1" latinLnBrk="0" hangingPunct="1">
      <a:defRPr sz="3456" kern="1200">
        <a:solidFill>
          <a:schemeClr val="tx1"/>
        </a:solidFill>
        <a:latin typeface="+mn-lt"/>
        <a:ea typeface="+mn-ea"/>
        <a:cs typeface="+mn-cs"/>
      </a:defRPr>
    </a:lvl5pPr>
    <a:lvl6pPr marL="6583680" algn="l" defTabSz="2633472" rtl="0" eaLnBrk="1" latinLnBrk="0" hangingPunct="1">
      <a:defRPr sz="3456" kern="1200">
        <a:solidFill>
          <a:schemeClr val="tx1"/>
        </a:solidFill>
        <a:latin typeface="+mn-lt"/>
        <a:ea typeface="+mn-ea"/>
        <a:cs typeface="+mn-cs"/>
      </a:defRPr>
    </a:lvl6pPr>
    <a:lvl7pPr marL="7900416" algn="l" defTabSz="2633472" rtl="0" eaLnBrk="1" latinLnBrk="0" hangingPunct="1">
      <a:defRPr sz="3456" kern="1200">
        <a:solidFill>
          <a:schemeClr val="tx1"/>
        </a:solidFill>
        <a:latin typeface="+mn-lt"/>
        <a:ea typeface="+mn-ea"/>
        <a:cs typeface="+mn-cs"/>
      </a:defRPr>
    </a:lvl7pPr>
    <a:lvl8pPr marL="9217152" algn="l" defTabSz="2633472" rtl="0" eaLnBrk="1" latinLnBrk="0" hangingPunct="1">
      <a:defRPr sz="3456" kern="1200">
        <a:solidFill>
          <a:schemeClr val="tx1"/>
        </a:solidFill>
        <a:latin typeface="+mn-lt"/>
        <a:ea typeface="+mn-ea"/>
        <a:cs typeface="+mn-cs"/>
      </a:defRPr>
    </a:lvl8pPr>
    <a:lvl9pPr marL="10533888" algn="l" defTabSz="2633472" rtl="0" eaLnBrk="1" latinLnBrk="0" hangingPunct="1">
      <a:defRPr sz="34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1143000"/>
            <a:ext cx="61722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FC824F-3FEF-BF4B-9F2A-6976410EB275}" type="slidenum">
              <a:rPr lang="en-US" smtClean="0"/>
              <a:t>1</a:t>
            </a:fld>
            <a:endParaRPr lang="en-US"/>
          </a:p>
        </p:txBody>
      </p:sp>
    </p:spTree>
    <p:extLst>
      <p:ext uri="{BB962C8B-B14F-4D97-AF65-F5344CB8AC3E}">
        <p14:creationId xmlns:p14="http://schemas.microsoft.com/office/powerpoint/2010/main" val="1785862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1143000"/>
            <a:ext cx="61722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C824F-3FEF-BF4B-9F2A-6976410EB275}" type="slidenum">
              <a:rPr lang="en-US" smtClean="0"/>
              <a:t>2</a:t>
            </a:fld>
            <a:endParaRPr lang="en-US"/>
          </a:p>
        </p:txBody>
      </p:sp>
    </p:spTree>
    <p:extLst>
      <p:ext uri="{BB962C8B-B14F-4D97-AF65-F5344CB8AC3E}">
        <p14:creationId xmlns:p14="http://schemas.microsoft.com/office/powerpoint/2010/main" val="2737075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8CC1EFDB-26DD-4D93-97DF-4620583702EA}" type="slidenum">
              <a:rPr lang="en-US" smtClean="0"/>
              <a:pPr/>
              <a:t>3</a:t>
            </a:fld>
            <a:endParaRPr lang="en-US" dirty="0"/>
          </a:p>
        </p:txBody>
      </p:sp>
      <p:sp>
        <p:nvSpPr>
          <p:cNvPr id="4099" name="Rectangle 2"/>
          <p:cNvSpPr>
            <a:spLocks noGrp="1" noRot="1" noChangeAspect="1" noChangeArrowheads="1" noTextEdit="1"/>
          </p:cNvSpPr>
          <p:nvPr>
            <p:ph type="sldImg"/>
          </p:nvPr>
        </p:nvSpPr>
        <p:spPr>
          <a:xfrm>
            <a:off x="17463" y="693738"/>
            <a:ext cx="6977062" cy="3489325"/>
          </a:xfrm>
          <a:ln/>
        </p:spPr>
      </p:sp>
      <p:sp>
        <p:nvSpPr>
          <p:cNvPr id="41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957716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8CC1EFDB-26DD-4D93-97DF-4620583702EA}" type="slidenum">
              <a:rPr lang="en-US" smtClean="0"/>
              <a:pPr/>
              <a:t>4</a:t>
            </a:fld>
            <a:endParaRPr lang="en-US" dirty="0"/>
          </a:p>
        </p:txBody>
      </p:sp>
      <p:sp>
        <p:nvSpPr>
          <p:cNvPr id="4099" name="Rectangle 2"/>
          <p:cNvSpPr>
            <a:spLocks noGrp="1" noRot="1" noChangeAspect="1" noChangeArrowheads="1" noTextEdit="1"/>
          </p:cNvSpPr>
          <p:nvPr>
            <p:ph type="sldImg"/>
          </p:nvPr>
        </p:nvSpPr>
        <p:spPr>
          <a:xfrm>
            <a:off x="17463" y="693738"/>
            <a:ext cx="6977062" cy="3489325"/>
          </a:xfrm>
          <a:ln/>
        </p:spPr>
      </p:sp>
      <p:sp>
        <p:nvSpPr>
          <p:cNvPr id="41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1281639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3591562"/>
            <a:ext cx="3291840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5486400" y="11526522"/>
            <a:ext cx="329184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4103036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21222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168400"/>
            <a:ext cx="946404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0" y="1168400"/>
            <a:ext cx="2784348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799890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4302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A49FA4-4389-7244-B4FA-59E6B49686A1}" type="datetimeFigureOut">
              <a:rPr lang="en-US" smtClean="0"/>
              <a:t>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951698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5471163"/>
            <a:ext cx="3785616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994660" y="14686283"/>
            <a:ext cx="37856160" cy="4800598"/>
          </a:xfrm>
        </p:spPr>
        <p:txBody>
          <a:bodyPr/>
          <a:lstStyle>
            <a:lvl1pPr marL="0" indent="0">
              <a:buNone/>
              <a:defRPr sz="7680">
                <a:solidFill>
                  <a:schemeClr val="tx1">
                    <a:tint val="75000"/>
                  </a:schemeClr>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A49FA4-4389-7244-B4FA-59E6B49686A1}" type="datetimeFigureOut">
              <a:rPr lang="en-US" smtClean="0"/>
              <a:t>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906754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5842000"/>
            <a:ext cx="1865376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5842000"/>
            <a:ext cx="1865376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A49FA4-4389-7244-B4FA-59E6B49686A1}" type="datetimeFigureOut">
              <a:rPr lang="en-US" smtClean="0"/>
              <a:t>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604685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168401"/>
            <a:ext cx="3785616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39" y="5379722"/>
            <a:ext cx="18568033"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3023239" y="8016240"/>
            <a:ext cx="18568033"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0" y="5379722"/>
            <a:ext cx="18659477"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22219920" y="8016240"/>
            <a:ext cx="18659477"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A49FA4-4389-7244-B4FA-59E6B49686A1}" type="datetimeFigureOut">
              <a:rPr lang="en-US" smtClean="0"/>
              <a:t>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225834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A49FA4-4389-7244-B4FA-59E6B49686A1}" type="datetimeFigureOut">
              <a:rPr lang="en-US" smtClean="0"/>
              <a:t>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52643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A49FA4-4389-7244-B4FA-59E6B49686A1}" type="datetimeFigureOut">
              <a:rPr lang="en-US" smtClean="0"/>
              <a:t>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326759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1463040"/>
            <a:ext cx="14156053"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8659477" y="3159762"/>
            <a:ext cx="2221992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9" y="6583680"/>
            <a:ext cx="14156053"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7A49FA4-4389-7244-B4FA-59E6B49686A1}" type="datetimeFigureOut">
              <a:rPr lang="en-US" smtClean="0"/>
              <a:t>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45508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1463040"/>
            <a:ext cx="14156053"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3159762"/>
            <a:ext cx="2221992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3023239" y="6583680"/>
            <a:ext cx="14156053"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57A49FA4-4389-7244-B4FA-59E6B49686A1}" type="datetimeFigureOut">
              <a:rPr lang="en-US" smtClean="0"/>
              <a:t>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C650A6-AAF0-3945-ABD8-556A9C29D5E5}" type="slidenum">
              <a:rPr lang="en-US" smtClean="0"/>
              <a:t>‹#›</a:t>
            </a:fld>
            <a:endParaRPr lang="en-US"/>
          </a:p>
        </p:txBody>
      </p:sp>
    </p:spTree>
    <p:extLst>
      <p:ext uri="{BB962C8B-B14F-4D97-AF65-F5344CB8AC3E}">
        <p14:creationId xmlns:p14="http://schemas.microsoft.com/office/powerpoint/2010/main" val="1616337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168401"/>
            <a:ext cx="3785616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5842000"/>
            <a:ext cx="3785616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20340322"/>
            <a:ext cx="987552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57A49FA4-4389-7244-B4FA-59E6B49686A1}" type="datetimeFigureOut">
              <a:rPr lang="en-US" smtClean="0"/>
              <a:t>2/3/2025</a:t>
            </a:fld>
            <a:endParaRPr lang="en-US"/>
          </a:p>
        </p:txBody>
      </p:sp>
      <p:sp>
        <p:nvSpPr>
          <p:cNvPr id="5" name="Footer Placeholder 4"/>
          <p:cNvSpPr>
            <a:spLocks noGrp="1"/>
          </p:cNvSpPr>
          <p:nvPr>
            <p:ph type="ftr" sz="quarter" idx="3"/>
          </p:nvPr>
        </p:nvSpPr>
        <p:spPr>
          <a:xfrm>
            <a:off x="14538960" y="20340322"/>
            <a:ext cx="1481328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20340322"/>
            <a:ext cx="987552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C6C650A6-AAF0-3945-ABD8-556A9C29D5E5}" type="slidenum">
              <a:rPr lang="en-US" smtClean="0"/>
              <a:t>‹#›</a:t>
            </a:fld>
            <a:endParaRPr lang="en-US"/>
          </a:p>
        </p:txBody>
      </p:sp>
    </p:spTree>
    <p:extLst>
      <p:ext uri="{BB962C8B-B14F-4D97-AF65-F5344CB8AC3E}">
        <p14:creationId xmlns:p14="http://schemas.microsoft.com/office/powerpoint/2010/main" val="1121126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coolors.co/generate"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26978-7F33-3AB6-7254-90F2D0F871D0}"/>
              </a:ext>
            </a:extLst>
          </p:cNvPr>
          <p:cNvSpPr>
            <a:spLocks noGrp="1"/>
          </p:cNvSpPr>
          <p:nvPr>
            <p:ph type="title"/>
          </p:nvPr>
        </p:nvSpPr>
        <p:spPr>
          <a:xfrm>
            <a:off x="1536192" y="1803399"/>
            <a:ext cx="38477952" cy="2340864"/>
          </a:xfrm>
        </p:spPr>
        <p:txBody>
          <a:bodyPr>
            <a:noAutofit/>
          </a:bodyPr>
          <a:lstStyle/>
          <a:p>
            <a:r>
              <a:rPr lang="en-US" sz="15000" dirty="0">
                <a:solidFill>
                  <a:srgbClr val="2B293C"/>
                </a:solidFill>
                <a:latin typeface="Avenir Heavy" panose="020B0703020203020204" pitchFamily="34" charset="-78"/>
                <a:cs typeface="Avenir Heavy" panose="020B0703020203020204" pitchFamily="34" charset="-78"/>
              </a:rPr>
              <a:t>PA PQC Annual Meeting </a:t>
            </a:r>
            <a:br>
              <a:rPr lang="en-US" sz="15000" dirty="0">
                <a:solidFill>
                  <a:srgbClr val="2B293C"/>
                </a:solidFill>
                <a:latin typeface="Avenir Heavy" panose="020B0703020203020204" pitchFamily="34" charset="-78"/>
                <a:cs typeface="Avenir Heavy" panose="020B0703020203020204" pitchFamily="34" charset="-78"/>
              </a:rPr>
            </a:br>
            <a:r>
              <a:rPr lang="en-US" sz="15000" dirty="0">
                <a:solidFill>
                  <a:srgbClr val="2B293C"/>
                </a:solidFill>
                <a:latin typeface="Avenir Heavy" panose="020B0703020203020204" pitchFamily="34" charset="-78"/>
                <a:cs typeface="Avenir Heavy" panose="020B0703020203020204" pitchFamily="34" charset="-78"/>
              </a:rPr>
              <a:t>Poster Session Instructions </a:t>
            </a:r>
          </a:p>
        </p:txBody>
      </p:sp>
      <p:sp>
        <p:nvSpPr>
          <p:cNvPr id="4" name="Content Placeholder 3">
            <a:extLst>
              <a:ext uri="{FF2B5EF4-FFF2-40B4-BE49-F238E27FC236}">
                <a16:creationId xmlns:a16="http://schemas.microsoft.com/office/drawing/2014/main" id="{AA29FDED-5E2C-9193-755C-E90E2035DE02}"/>
              </a:ext>
            </a:extLst>
          </p:cNvPr>
          <p:cNvSpPr>
            <a:spLocks noGrp="1"/>
          </p:cNvSpPr>
          <p:nvPr>
            <p:ph sz="half" idx="1"/>
          </p:nvPr>
        </p:nvSpPr>
        <p:spPr>
          <a:xfrm>
            <a:off x="17029691" y="5399407"/>
            <a:ext cx="26481024" cy="18788888"/>
          </a:xfrm>
        </p:spPr>
        <p:txBody>
          <a:bodyPr vert="horz" lIns="91440" tIns="45720" rIns="91440" bIns="45720" rtlCol="0" anchor="t">
            <a:normAutofit fontScale="40000" lnSpcReduction="20000"/>
          </a:bodyPr>
          <a:lstStyle/>
          <a:p>
            <a:pPr marL="0" marR="0" indent="0">
              <a:spcBef>
                <a:spcPts val="0"/>
              </a:spcBef>
              <a:spcAft>
                <a:spcPts val="0"/>
              </a:spcAft>
              <a:buNone/>
            </a:pPr>
            <a:r>
              <a:rPr lang="en-US" sz="110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Display Tips for Poster</a:t>
            </a:r>
            <a:r>
              <a:rPr lang="en-US" sz="11000" b="1" dirty="0">
                <a:solidFill>
                  <a:srgbClr val="6F2F9F"/>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a:lnSpc>
                <a:spcPct val="120000"/>
              </a:lnSpc>
              <a:spcBef>
                <a:spcPts val="0"/>
              </a:spcBef>
              <a:tabLst>
                <a:tab pos="342900" algn="l"/>
              </a:tabLst>
            </a:pPr>
            <a:r>
              <a:rPr lang="en-US" sz="11000" dirty="0">
                <a:effectLst/>
                <a:latin typeface="Avenir"/>
                <a:ea typeface="Calibri"/>
                <a:cs typeface="Times New Roman"/>
              </a:rPr>
              <a:t>Be creative! Keep it simple and straightforward—we don’t want you to spend a lot of time but have fun!</a:t>
            </a:r>
          </a:p>
          <a:p>
            <a:pPr>
              <a:lnSpc>
                <a:spcPct val="120000"/>
              </a:lnSpc>
              <a:spcBef>
                <a:spcPts val="0"/>
              </a:spcBef>
              <a:tabLst>
                <a:tab pos="342900" algn="l"/>
              </a:tabLst>
            </a:pPr>
            <a:r>
              <a:rPr lang="en-US" sz="11000" dirty="0">
                <a:effectLst/>
                <a:latin typeface="Avenir"/>
                <a:ea typeface="Calibri"/>
                <a:cs typeface="Times New Roman"/>
              </a:rPr>
              <a:t>Pictures are great (including of people/team members)</a:t>
            </a:r>
          </a:p>
          <a:p>
            <a:pPr>
              <a:lnSpc>
                <a:spcPct val="120000"/>
              </a:lnSpc>
              <a:spcBef>
                <a:spcPts val="0"/>
              </a:spcBef>
              <a:tabLst>
                <a:tab pos="342900" algn="l"/>
              </a:tabLst>
            </a:pPr>
            <a:r>
              <a:rPr lang="en-US" sz="11000" dirty="0">
                <a:effectLst/>
                <a:latin typeface="Avenir"/>
                <a:ea typeface="Calibri"/>
                <a:cs typeface="Times New Roman"/>
              </a:rPr>
              <a:t>Use a large font size</a:t>
            </a:r>
            <a:r>
              <a:rPr lang="en-US" sz="11000" dirty="0">
                <a:latin typeface="Avenir"/>
                <a:ea typeface="Calibri"/>
                <a:cs typeface="Times New Roman"/>
              </a:rPr>
              <a:t> </a:t>
            </a:r>
          </a:p>
          <a:p>
            <a:pPr>
              <a:lnSpc>
                <a:spcPct val="120000"/>
              </a:lnSpc>
              <a:spcBef>
                <a:spcPts val="0"/>
              </a:spcBef>
              <a:tabLst>
                <a:tab pos="342900" algn="l"/>
              </a:tabLst>
            </a:pPr>
            <a:r>
              <a:rPr lang="en-US" sz="11000" dirty="0">
                <a:effectLst/>
                <a:latin typeface="Avenir"/>
                <a:ea typeface="Calibri"/>
                <a:cs typeface="Times New Roman"/>
              </a:rPr>
              <a:t>Use color to highlight key messages</a:t>
            </a:r>
          </a:p>
          <a:p>
            <a:pPr>
              <a:lnSpc>
                <a:spcPct val="120000"/>
              </a:lnSpc>
              <a:spcBef>
                <a:spcPts val="0"/>
              </a:spcBef>
              <a:tabLst>
                <a:tab pos="342900" algn="l"/>
              </a:tabLst>
            </a:pPr>
            <a:r>
              <a:rPr lang="en-US" sz="11000" dirty="0">
                <a:effectLst/>
                <a:latin typeface="Avenir"/>
                <a:ea typeface="Calibri"/>
                <a:cs typeface="Times New Roman"/>
              </a:rPr>
              <a:t>Clear titles and labels if you include graphs (X and Y axes, dates, brief explanation)</a:t>
            </a:r>
            <a:r>
              <a:rPr lang="en-US" sz="11000" dirty="0">
                <a:latin typeface="Avenir"/>
                <a:ea typeface="Calibri"/>
                <a:cs typeface="Times New Roman"/>
              </a:rPr>
              <a:t> </a:t>
            </a:r>
            <a:endParaRPr lang="en-US" sz="11000" dirty="0">
              <a:effectLst/>
              <a:latin typeface="Avenir"/>
              <a:ea typeface="Calibri" panose="020F0502020204030204" pitchFamily="34" charset="0"/>
              <a:cs typeface="Times New Roman" panose="02020603050405020304" pitchFamily="18" charset="0"/>
            </a:endParaRPr>
          </a:p>
          <a:p>
            <a:pPr marL="0" marR="0" indent="0">
              <a:lnSpc>
                <a:spcPct val="120000"/>
              </a:lnSpc>
              <a:spcBef>
                <a:spcPts val="0"/>
              </a:spcBef>
              <a:spcAft>
                <a:spcPts val="0"/>
              </a:spcAft>
              <a:buNone/>
            </a:pPr>
            <a:endParaRPr lang="en-US" sz="9600" b="1" dirty="0">
              <a:solidFill>
                <a:srgbClr val="6A4872"/>
              </a:solidFill>
              <a:effectLst/>
              <a:latin typeface="Avenir"/>
              <a:ea typeface="Times New Roman" panose="02020603050405020304" pitchFamily="18" charset="0"/>
              <a:cs typeface="Avenir Book" panose="020B0503020203020204" pitchFamily="34" charset="-78"/>
            </a:endParaRPr>
          </a:p>
          <a:p>
            <a:pPr marL="0" indent="0">
              <a:lnSpc>
                <a:spcPct val="120000"/>
              </a:lnSpc>
              <a:spcBef>
                <a:spcPts val="0"/>
              </a:spcBef>
              <a:buNone/>
            </a:pPr>
            <a:r>
              <a:rPr lang="en-US" sz="11000" b="1" dirty="0">
                <a:solidFill>
                  <a:srgbClr val="D56283"/>
                </a:solidFill>
                <a:effectLst/>
                <a:latin typeface="Avenir"/>
                <a:ea typeface="Calibri" panose="020F0502020204030204" pitchFamily="34" charset="0"/>
              </a:rPr>
              <a:t>Elements to Include on Posters</a:t>
            </a:r>
            <a:endParaRPr lang="en-US" sz="11000" b="1" dirty="0">
              <a:solidFill>
                <a:srgbClr val="6A4872"/>
              </a:solidFill>
              <a:effectLst/>
              <a:latin typeface="Avenir"/>
              <a:ea typeface="Times New Roman" panose="02020603050405020304" pitchFamily="18" charset="0"/>
              <a:cs typeface="Avenir Book" panose="020B0503020203020204" pitchFamily="34" charset="-78"/>
            </a:endParaRPr>
          </a:p>
          <a:p>
            <a:pPr marR="0" lvl="0">
              <a:spcBef>
                <a:spcPts val="0"/>
              </a:spcBef>
              <a:spcAft>
                <a:spcPts val="400"/>
              </a:spcAft>
            </a:pP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Required Elements:</a:t>
            </a:r>
            <a:endParaRPr lang="en-US" sz="11000" dirty="0">
              <a:solidFill>
                <a:srgbClr val="000000"/>
              </a:solidFill>
              <a:latin typeface="Calibri" panose="020F0502020204030204" pitchFamily="34" charset="0"/>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Organization Name</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Problem Statement</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Focus Area</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Status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Measures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Key Interventions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Results</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“On this topic, our team would most like to learn from our peers…”</a:t>
            </a:r>
            <a:br>
              <a:rPr lang="en-US" sz="11000" dirty="0">
                <a:solidFill>
                  <a:srgbClr val="000000"/>
                </a:solidFill>
                <a:effectLst/>
                <a:latin typeface="Calibri" panose="020F0502020204030204" pitchFamily="34" charset="0"/>
                <a:ea typeface="Calibri" panose="020F0502020204030204" pitchFamily="34" charset="0"/>
              </a:rPr>
            </a:b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marR="0" lvl="0">
              <a:spcBef>
                <a:spcPts val="0"/>
              </a:spcBef>
              <a:spcAft>
                <a:spcPts val="400"/>
              </a:spcAft>
            </a:pPr>
            <a:r>
              <a:rPr lang="en-US" sz="1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Optional Elements:</a:t>
            </a:r>
            <a:endParaRPr lang="en-US" sz="11000" dirty="0">
              <a:solidFill>
                <a:srgbClr val="000000"/>
              </a:solidFill>
              <a:latin typeface="Calibri" panose="020F0502020204030204" pitchFamily="34" charset="0"/>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Health Equity/Patient Voice </a:t>
            </a: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Engagement and Buy-In</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Launching Initiative</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Dissemination</a:t>
            </a:r>
            <a:endParaRPr lang="en-US" sz="10000" dirty="0">
              <a:solidFill>
                <a:srgbClr val="000000"/>
              </a:solidFill>
              <a:latin typeface="Avenir"/>
              <a:ea typeface="Calibri" panose="020F0502020204030204" pitchFamily="34" charset="0"/>
            </a:endParaRPr>
          </a:p>
          <a:p>
            <a:pPr lvl="1">
              <a:spcBef>
                <a:spcPts val="0"/>
              </a:spcBef>
              <a:spcAft>
                <a:spcPts val="400"/>
              </a:spcAft>
            </a:pPr>
            <a:r>
              <a:rPr lang="en-US" sz="10000" dirty="0">
                <a:solidFill>
                  <a:srgbClr val="000000"/>
                </a:solidFill>
                <a:effectLst/>
                <a:latin typeface="Avenir"/>
                <a:ea typeface="Calibri" panose="020F0502020204030204" pitchFamily="34" charset="0"/>
                <a:cs typeface="Calibri" panose="020F0502020204030204" pitchFamily="34" charset="0"/>
              </a:rPr>
              <a:t>Sustainability</a:t>
            </a:r>
            <a:endParaRPr lang="en-US" sz="10000" dirty="0">
              <a:solidFill>
                <a:srgbClr val="000000"/>
              </a:solidFill>
              <a:effectLst/>
              <a:latin typeface="Avenir"/>
              <a:ea typeface="Calibri" panose="020F0502020204030204" pitchFamily="34" charset="0"/>
            </a:endParaRPr>
          </a:p>
          <a:p>
            <a:br>
              <a:rPr lang="en-US" sz="1100" dirty="0">
                <a:effectLst/>
                <a:latin typeface="Avenir Book" panose="020B0503020203020204" pitchFamily="34" charset="-78"/>
                <a:ea typeface="Calibri" panose="020F0502020204030204" pitchFamily="34" charset="0"/>
                <a:cs typeface="Times New Roman" panose="02020603050405020304" pitchFamily="18" charset="0"/>
              </a:rPr>
            </a:br>
            <a:endParaRPr lang="en-US" sz="8000" dirty="0">
              <a:effectLst/>
              <a:ea typeface="Calibri"/>
              <a:cs typeface="Calibri"/>
            </a:endParaRPr>
          </a:p>
          <a:p>
            <a:pPr marL="0" marR="0">
              <a:lnSpc>
                <a:spcPct val="107000"/>
              </a:lnSpc>
              <a:spcBef>
                <a:spcPts val="0"/>
              </a:spcBef>
              <a:spcAft>
                <a:spcPts val="0"/>
              </a:spcAft>
              <a:tabLst>
                <a:tab pos="647700" algn="l"/>
              </a:tabLst>
            </a:pPr>
            <a:br>
              <a:rPr lang="en-US" sz="1500" b="1" dirty="0">
                <a:effectLst/>
                <a:latin typeface="Avenir Book" panose="020B0503020203020204" pitchFamily="34" charset="-78"/>
                <a:ea typeface="Calibri" panose="020F0502020204030204" pitchFamily="34" charset="0"/>
                <a:cs typeface="Times New Roman" panose="02020603050405020304" pitchFamily="18" charset="0"/>
              </a:rPr>
            </a:br>
            <a:r>
              <a:rPr lang="en-US" sz="1500" dirty="0">
                <a:effectLst/>
                <a:latin typeface="Avenir Book"/>
                <a:ea typeface="Calibri"/>
                <a:cs typeface="Times New Roman"/>
              </a:rPr>
              <a:t> </a:t>
            </a:r>
            <a:endParaRPr lang="en-US" sz="1500" dirty="0">
              <a:effectLst/>
              <a:latin typeface="Calibri"/>
              <a:ea typeface="Calibri"/>
              <a:cs typeface="Times New Roman"/>
            </a:endParaRPr>
          </a:p>
          <a:p>
            <a:endParaRPr lang="en-US" sz="4000" dirty="0">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7BB02A32-F6FC-6DB6-E0AD-610AAD959570}"/>
              </a:ext>
            </a:extLst>
          </p:cNvPr>
          <p:cNvSpPr>
            <a:spLocks noGrp="1"/>
          </p:cNvSpPr>
          <p:nvPr>
            <p:ph sz="half" idx="2"/>
          </p:nvPr>
        </p:nvSpPr>
        <p:spPr>
          <a:xfrm>
            <a:off x="1060704" y="5545347"/>
            <a:ext cx="14374368" cy="15568980"/>
          </a:xfrm>
        </p:spPr>
        <p:txBody>
          <a:bodyPr vert="horz" lIns="91440" tIns="45720" rIns="91440" bIns="45720" rtlCol="0" anchor="t">
            <a:normAutofit fontScale="40000" lnSpcReduction="20000"/>
          </a:bodyPr>
          <a:lstStyle/>
          <a:p>
            <a:pPr marL="0" indent="0">
              <a:buNone/>
            </a:pPr>
            <a:r>
              <a:rPr lang="en-US" sz="10900" dirty="0">
                <a:effectLst/>
                <a:latin typeface="Avenir"/>
                <a:ea typeface="Calibri"/>
                <a:cs typeface="Times New Roman"/>
              </a:rPr>
              <a:t>During the Annual Meeting (May 21, 2025), all Healthcare Teams will present a poster that tells other Healthcare Teams about their work. </a:t>
            </a:r>
            <a:r>
              <a:rPr lang="en-US" sz="10900" dirty="0">
                <a:latin typeface="Avenir"/>
                <a:cs typeface="Arial"/>
              </a:rPr>
              <a:t>The purpose of these posters is to give the rest of the attendees an idea of what your Healthcare Team is working on. We want you to highlight what makes your Healthcare Team special!</a:t>
            </a:r>
          </a:p>
          <a:p>
            <a:pPr marL="0" indent="0">
              <a:buNone/>
            </a:pPr>
            <a:endParaRPr lang="en-US" sz="10900" dirty="0">
              <a:latin typeface="Avenir"/>
              <a:cs typeface="Arial" panose="020B0604020202020204" pitchFamily="34" charset="0"/>
            </a:endParaRPr>
          </a:p>
          <a:p>
            <a:pPr marL="0" marR="0" indent="0">
              <a:spcBef>
                <a:spcPts val="0"/>
              </a:spcBef>
              <a:spcAft>
                <a:spcPts val="0"/>
              </a:spcAft>
              <a:buNone/>
            </a:pPr>
            <a:r>
              <a:rPr lang="en-US" sz="110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Poster Size and Submission Guidelines</a:t>
            </a:r>
            <a:r>
              <a:rPr lang="en-US" sz="11000" b="1" dirty="0">
                <a:solidFill>
                  <a:srgbClr val="6F2F9F"/>
                </a:solidFill>
                <a:effectLst/>
                <a:latin typeface="Calibri" panose="020F0502020204030204" pitchFamily="34" charset="0"/>
                <a:ea typeface="Calibri" panose="020F0502020204030204" pitchFamily="34" charset="0"/>
                <a:cs typeface="Calibri" panose="020F0502020204030204" pitchFamily="34" charset="0"/>
              </a:rPr>
              <a:t> </a:t>
            </a:r>
            <a:endParaRPr lang="en-US" sz="11000" dirty="0">
              <a:solidFill>
                <a:srgbClr val="000000"/>
              </a:solidFill>
              <a:effectLst/>
              <a:latin typeface="Calibri" panose="020F0502020204030204" pitchFamily="34" charset="0"/>
              <a:ea typeface="Calibri" panose="020F0502020204030204" pitchFamily="34" charset="0"/>
            </a:endParaRPr>
          </a:p>
          <a:p>
            <a:pPr>
              <a:lnSpc>
                <a:spcPct val="107000"/>
              </a:lnSpc>
              <a:spcBef>
                <a:spcPts val="0"/>
              </a:spcBef>
              <a:tabLst>
                <a:tab pos="342900" algn="l"/>
              </a:tabLst>
            </a:pPr>
            <a:r>
              <a:rPr lang="en-US" sz="10900" dirty="0">
                <a:effectLst/>
                <a:latin typeface="Avenir"/>
                <a:ea typeface="Calibri"/>
                <a:cs typeface="Times New Roman"/>
              </a:rPr>
              <a:t>Only one poster per Healthcare Team is required, regardless of how many initiatives your Team is participating in.</a:t>
            </a:r>
          </a:p>
          <a:p>
            <a:pPr>
              <a:lnSpc>
                <a:spcPct val="107000"/>
              </a:lnSpc>
              <a:spcBef>
                <a:spcPts val="0"/>
              </a:spcBef>
              <a:tabLst>
                <a:tab pos="342900" algn="l"/>
              </a:tabLst>
            </a:pPr>
            <a:r>
              <a:rPr lang="en-US" sz="10900" dirty="0">
                <a:effectLst/>
                <a:latin typeface="Avenir"/>
                <a:ea typeface="Calibri"/>
                <a:cs typeface="Times New Roman"/>
              </a:rPr>
              <a:t>Healthcare Teams will be required to submit an electronic copy of their poster to their QI Coach by </a:t>
            </a:r>
            <a:r>
              <a:rPr lang="en-US" sz="10900" b="1" dirty="0">
                <a:effectLst/>
                <a:latin typeface="Avenir"/>
                <a:ea typeface="Calibri"/>
                <a:cs typeface="Times New Roman"/>
              </a:rPr>
              <a:t>April 30, 2025 </a:t>
            </a:r>
            <a:r>
              <a:rPr lang="en-US" sz="10900" dirty="0">
                <a:effectLst/>
                <a:latin typeface="Avenir"/>
                <a:ea typeface="Calibri"/>
                <a:cs typeface="Times New Roman"/>
              </a:rPr>
              <a:t>and print a hard copy to display at the Annual Meeting</a:t>
            </a:r>
          </a:p>
          <a:p>
            <a:pPr>
              <a:lnSpc>
                <a:spcPct val="107000"/>
              </a:lnSpc>
              <a:spcBef>
                <a:spcPts val="0"/>
              </a:spcBef>
              <a:tabLst>
                <a:tab pos="342900" algn="l"/>
              </a:tabLst>
            </a:pPr>
            <a:r>
              <a:rPr lang="en-US" sz="10900" dirty="0">
                <a:latin typeface="Avenir"/>
                <a:ea typeface="Calibri"/>
                <a:cs typeface="Times New Roman"/>
              </a:rPr>
              <a:t>This will count as your QI report out for whichever initiative you choose (for example if your team participates in both OUD and NAS, you can create a poster for NAS then submit your usual QI report vis LifeQI for OUD). </a:t>
            </a:r>
            <a:endParaRPr lang="en-US" sz="10900" dirty="0">
              <a:effectLst/>
              <a:latin typeface="Avenir"/>
              <a:ea typeface="Calibri"/>
              <a:cs typeface="Times New Roman"/>
            </a:endParaRPr>
          </a:p>
          <a:p>
            <a:pPr>
              <a:lnSpc>
                <a:spcPct val="107000"/>
              </a:lnSpc>
              <a:spcBef>
                <a:spcPts val="0"/>
              </a:spcBef>
              <a:tabLst>
                <a:tab pos="342900" algn="l"/>
              </a:tabLst>
            </a:pPr>
            <a:endParaRPr lang="en-US" sz="10900" dirty="0">
              <a:solidFill>
                <a:srgbClr val="FF0000"/>
              </a:solidFill>
              <a:effectLst/>
              <a:latin typeface="Avenir"/>
              <a:ea typeface="Calibri" panose="020F0502020204030204" pitchFamily="34" charset="0"/>
              <a:cs typeface="Times New Roman" panose="02020603050405020304" pitchFamily="18" charset="0"/>
            </a:endParaRPr>
          </a:p>
          <a:p>
            <a:pPr marL="0" indent="0">
              <a:lnSpc>
                <a:spcPct val="107000"/>
              </a:lnSpc>
              <a:spcBef>
                <a:spcPts val="0"/>
              </a:spcBef>
              <a:buNone/>
              <a:tabLst>
                <a:tab pos="342900" algn="l"/>
              </a:tabLst>
            </a:pPr>
            <a:r>
              <a:rPr lang="en-US" sz="10900" b="1" dirty="0">
                <a:solidFill>
                  <a:srgbClr val="D56283"/>
                </a:solidFill>
                <a:effectLst/>
                <a:latin typeface="Calibri" panose="020F0502020204030204" pitchFamily="34" charset="0"/>
                <a:ea typeface="Calibri" panose="020F0502020204030204" pitchFamily="34" charset="0"/>
                <a:cs typeface="Calibri" panose="020F0502020204030204" pitchFamily="34" charset="0"/>
              </a:rPr>
              <a:t>Printing Your Poster:</a:t>
            </a:r>
            <a:endParaRPr lang="en-US" sz="10900" b="1" dirty="0">
              <a:solidFill>
                <a:srgbClr val="FF0000"/>
              </a:solidFill>
              <a:effectLst/>
              <a:latin typeface="Avenir"/>
              <a:ea typeface="Calibri"/>
              <a:cs typeface="Times New Roman"/>
            </a:endParaRPr>
          </a:p>
          <a:p>
            <a:pPr>
              <a:lnSpc>
                <a:spcPct val="107000"/>
              </a:lnSpc>
              <a:spcBef>
                <a:spcPts val="0"/>
              </a:spcBef>
              <a:tabLst>
                <a:tab pos="628650" algn="l"/>
              </a:tabLst>
            </a:pPr>
            <a:r>
              <a:rPr lang="en-US" sz="10900" dirty="0">
                <a:effectLst/>
                <a:latin typeface="Avenir"/>
                <a:ea typeface="Calibri"/>
                <a:cs typeface="Times New Roman"/>
              </a:rPr>
              <a:t>Posters must be </a:t>
            </a:r>
            <a:r>
              <a:rPr lang="en-US" sz="10900" b="1" dirty="0">
                <a:effectLst/>
                <a:latin typeface="Avenir"/>
                <a:ea typeface="Calibri"/>
                <a:cs typeface="Times New Roman"/>
              </a:rPr>
              <a:t>no wider than 3 feet</a:t>
            </a:r>
            <a:r>
              <a:rPr lang="en-US" sz="10900" b="1" dirty="0">
                <a:latin typeface="Avenir"/>
                <a:ea typeface="Calibri"/>
                <a:cs typeface="Times New Roman"/>
              </a:rPr>
              <a:t>, though can be smaller than this</a:t>
            </a:r>
            <a:endParaRPr lang="en-US" sz="10900" dirty="0">
              <a:effectLst/>
              <a:latin typeface="Avenir"/>
              <a:ea typeface="Calibri" panose="020F0502020204030204" pitchFamily="34" charset="0"/>
              <a:cs typeface="Times New Roman" panose="02020603050405020304" pitchFamily="18" charset="0"/>
            </a:endParaRPr>
          </a:p>
          <a:p>
            <a:pPr>
              <a:lnSpc>
                <a:spcPct val="107000"/>
              </a:lnSpc>
              <a:spcBef>
                <a:spcPts val="0"/>
              </a:spcBef>
              <a:tabLst>
                <a:tab pos="628650" algn="l"/>
              </a:tabLst>
            </a:pPr>
            <a:r>
              <a:rPr lang="en-US" sz="10900" dirty="0">
                <a:effectLst/>
                <a:latin typeface="Avenir"/>
                <a:ea typeface="Calibri"/>
                <a:cs typeface="Times New Roman"/>
              </a:rPr>
              <a:t>You may choose to create and print a large scientific poster, or share your information in a PPT (print one slide per page to hang on the display boards with thumb tacks)</a:t>
            </a:r>
          </a:p>
          <a:p>
            <a:pPr>
              <a:lnSpc>
                <a:spcPct val="107000"/>
              </a:lnSpc>
              <a:spcBef>
                <a:spcPts val="0"/>
              </a:spcBef>
              <a:tabLst>
                <a:tab pos="628650" algn="l"/>
              </a:tabLst>
            </a:pPr>
            <a:r>
              <a:rPr lang="en-US" sz="10900" dirty="0">
                <a:effectLst/>
                <a:latin typeface="Avenir"/>
                <a:ea typeface="Calibri"/>
                <a:cs typeface="Times New Roman"/>
              </a:rPr>
              <a:t>Instructions for locating display area and push pins for displaying posters will be provided at registration.</a:t>
            </a:r>
          </a:p>
        </p:txBody>
      </p:sp>
      <p:sp>
        <p:nvSpPr>
          <p:cNvPr id="7" name="TextBox 6">
            <a:extLst>
              <a:ext uri="{FF2B5EF4-FFF2-40B4-BE49-F238E27FC236}">
                <a16:creationId xmlns:a16="http://schemas.microsoft.com/office/drawing/2014/main" id="{DFFC2747-6B7A-9D17-FA4E-F912B3B4121C}"/>
              </a:ext>
            </a:extLst>
          </p:cNvPr>
          <p:cNvSpPr txBox="1"/>
          <p:nvPr/>
        </p:nvSpPr>
        <p:spPr>
          <a:xfrm>
            <a:off x="17177069" y="19867830"/>
            <a:ext cx="14045184" cy="1754326"/>
          </a:xfrm>
          <a:prstGeom prst="rect">
            <a:avLst/>
          </a:prstGeom>
          <a:noFill/>
        </p:spPr>
        <p:txBody>
          <a:bodyPr wrap="square" rtlCol="0">
            <a:spAutoFit/>
          </a:bodyPr>
          <a:lstStyle/>
          <a:p>
            <a:r>
              <a:rPr lang="en-US" sz="5400" b="1" dirty="0">
                <a:solidFill>
                  <a:srgbClr val="BE543F"/>
                </a:solidFill>
                <a:effectLst/>
                <a:latin typeface="Avenir"/>
                <a:ea typeface="Calibri"/>
                <a:cs typeface="Times New Roman"/>
              </a:rPr>
              <a:t>Use these templates if they are helpful – you are more than welcome to design your own poster.</a:t>
            </a:r>
            <a:endParaRPr lang="en-US" sz="5400" dirty="0"/>
          </a:p>
        </p:txBody>
      </p:sp>
      <p:pic>
        <p:nvPicPr>
          <p:cNvPr id="8" name="Picture 7">
            <a:extLst>
              <a:ext uri="{FF2B5EF4-FFF2-40B4-BE49-F238E27FC236}">
                <a16:creationId xmlns:a16="http://schemas.microsoft.com/office/drawing/2014/main" id="{B6FB7847-FE11-C5E3-7DFF-7A852D50C8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17850" y="17230725"/>
            <a:ext cx="10592866" cy="4147161"/>
          </a:xfrm>
          <a:prstGeom prst="rect">
            <a:avLst/>
          </a:prstGeom>
        </p:spPr>
      </p:pic>
    </p:spTree>
    <p:extLst>
      <p:ext uri="{BB962C8B-B14F-4D97-AF65-F5344CB8AC3E}">
        <p14:creationId xmlns:p14="http://schemas.microsoft.com/office/powerpoint/2010/main" val="4034357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99D22-6A79-999F-76AC-8E31B9B636B3}"/>
              </a:ext>
            </a:extLst>
          </p:cNvPr>
          <p:cNvSpPr>
            <a:spLocks noGrp="1"/>
          </p:cNvSpPr>
          <p:nvPr>
            <p:ph type="title"/>
          </p:nvPr>
        </p:nvSpPr>
        <p:spPr>
          <a:xfrm>
            <a:off x="1568196" y="1015296"/>
            <a:ext cx="28392120" cy="2340864"/>
          </a:xfrm>
        </p:spPr>
        <p:txBody>
          <a:bodyPr>
            <a:normAutofit/>
          </a:bodyPr>
          <a:lstStyle/>
          <a:p>
            <a:r>
              <a:rPr lang="en-US" sz="15000" dirty="0">
                <a:solidFill>
                  <a:srgbClr val="2B293C"/>
                </a:solidFill>
                <a:latin typeface="Avenir Heavy" panose="020B0703020203020204" pitchFamily="34" charset="-78"/>
                <a:cs typeface="Avenir Heavy" panose="020B0703020203020204" pitchFamily="34" charset="-78"/>
              </a:rPr>
              <a:t>Helpful Tips</a:t>
            </a:r>
          </a:p>
        </p:txBody>
      </p:sp>
      <p:sp>
        <p:nvSpPr>
          <p:cNvPr id="36" name="TextBox 35">
            <a:extLst>
              <a:ext uri="{FF2B5EF4-FFF2-40B4-BE49-F238E27FC236}">
                <a16:creationId xmlns:a16="http://schemas.microsoft.com/office/drawing/2014/main" id="{974D721A-9419-6D4F-C5A4-3D048BC859C0}"/>
              </a:ext>
            </a:extLst>
          </p:cNvPr>
          <p:cNvSpPr txBox="1"/>
          <p:nvPr/>
        </p:nvSpPr>
        <p:spPr>
          <a:xfrm>
            <a:off x="17689068" y="4997798"/>
            <a:ext cx="24542496" cy="16250603"/>
          </a:xfrm>
          <a:prstGeom prst="rect">
            <a:avLst/>
          </a:prstGeom>
          <a:noFill/>
        </p:spPr>
        <p:txBody>
          <a:bodyPr wrap="square" rtlCol="0">
            <a:spAutoFit/>
          </a:bodyPr>
          <a:lstStyle/>
          <a:p>
            <a:r>
              <a:rPr lang="en-US" sz="5000" b="1" u="sng" dirty="0">
                <a:solidFill>
                  <a:srgbClr val="2B293C"/>
                </a:solidFill>
                <a:latin typeface="Avenir"/>
                <a:cs typeface="Arial" panose="020B0604020202020204" pitchFamily="34" charset="0"/>
              </a:rPr>
              <a:t>General poster design tips: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contrast </a:t>
            </a:r>
            <a:r>
              <a:rPr lang="en-US" sz="5000" dirty="0">
                <a:solidFill>
                  <a:srgbClr val="2B293C"/>
                </a:solidFill>
                <a:latin typeface="Avenir"/>
                <a:cs typeface="Arial" panose="020B0604020202020204" pitchFamily="34" charset="0"/>
              </a:rPr>
              <a:t>– when putting different colors next to each other, make sure to use colors that differ not just in terms of shade, but also in tint (brighter vs darker) and saturation (muted vs vibrant) to make your content stand out </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“empty” space to your benefit </a:t>
            </a:r>
            <a:r>
              <a:rPr lang="en-US" sz="5000" dirty="0">
                <a:solidFill>
                  <a:srgbClr val="2B293C"/>
                </a:solidFill>
                <a:latin typeface="Avenir"/>
                <a:cs typeface="Arial" panose="020B0604020202020204" pitchFamily="34" charset="0"/>
              </a:rPr>
              <a:t>– not over-stuffing your poster will help each element stand out and be more readable</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Limit font and color choices </a:t>
            </a:r>
            <a:r>
              <a:rPr lang="en-US" sz="5000" dirty="0">
                <a:solidFill>
                  <a:srgbClr val="2B293C"/>
                </a:solidFill>
                <a:latin typeface="Avenir"/>
                <a:cs typeface="Arial" panose="020B0604020202020204" pitchFamily="34" charset="0"/>
              </a:rPr>
              <a:t>– choosing a couple fonts that work well together (like one for headers and one for text) and a small group of colors (3-4 main colors) will help keep consistency and increase legibility</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fonts that are easy to read </a:t>
            </a:r>
            <a:r>
              <a:rPr lang="en-US" sz="5000" dirty="0">
                <a:solidFill>
                  <a:srgbClr val="2B293C"/>
                </a:solidFill>
                <a:latin typeface="Avenir"/>
                <a:cs typeface="Arial" panose="020B0604020202020204" pitchFamily="34" charset="0"/>
              </a:rPr>
              <a:t>– as fun as they may seem, stay away from using complex, script, or graphic-heavy fonts for your text</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colors that work together </a:t>
            </a:r>
            <a:r>
              <a:rPr lang="en-US" sz="5000" dirty="0">
                <a:solidFill>
                  <a:srgbClr val="2B293C"/>
                </a:solidFill>
                <a:latin typeface="Avenir"/>
                <a:cs typeface="Arial" panose="020B0604020202020204" pitchFamily="34" charset="0"/>
              </a:rPr>
              <a:t>– try to stay away from neon colors (they don’t print well) and from having excessive color differences; you can use a color palette generator (</a:t>
            </a:r>
            <a:r>
              <a:rPr lang="en-US" sz="5000" dirty="0">
                <a:solidFill>
                  <a:srgbClr val="2B293C"/>
                </a:solidFill>
                <a:latin typeface="Avenir"/>
                <a:cs typeface="Arial" panose="020B0604020202020204" pitchFamily="34" charset="0"/>
                <a:hlinkClick r:id="rId3">
                  <a:extLst>
                    <a:ext uri="{A12FA001-AC4F-418D-AE19-62706E023703}">
                      <ahyp:hlinkClr xmlns:ahyp="http://schemas.microsoft.com/office/drawing/2018/hyperlinkcolor" val="tx"/>
                    </a:ext>
                  </a:extLst>
                </a:hlinkClick>
              </a:rPr>
              <a:t>like this one</a:t>
            </a:r>
            <a:r>
              <a:rPr lang="en-US" sz="5000" dirty="0">
                <a:solidFill>
                  <a:srgbClr val="2B293C"/>
                </a:solidFill>
                <a:latin typeface="Avenir"/>
                <a:cs typeface="Arial" panose="020B0604020202020204" pitchFamily="34" charset="0"/>
              </a:rPr>
              <a:t>) to help find complimentary colors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Break your content up into blocks </a:t>
            </a:r>
            <a:r>
              <a:rPr lang="en-US" sz="5000" dirty="0">
                <a:solidFill>
                  <a:srgbClr val="2B293C"/>
                </a:solidFill>
                <a:latin typeface="Avenir"/>
                <a:cs typeface="Arial" panose="020B0604020202020204" pitchFamily="34" charset="0"/>
              </a:rPr>
              <a:t>– this will make your poster easier to read and to highlight multiple points of focus; the sample layout slides have some 6-block layout options as examples</a:t>
            </a:r>
          </a:p>
          <a:p>
            <a:pPr marL="285750" indent="-285750">
              <a:buFont typeface="Arial" panose="020B0604020202020204" pitchFamily="34" charset="0"/>
              <a:buChar char="•"/>
            </a:pPr>
            <a:r>
              <a:rPr lang="en-US" sz="5000" b="1" dirty="0">
                <a:solidFill>
                  <a:srgbClr val="2B293C"/>
                </a:solidFill>
                <a:latin typeface="Avenir"/>
                <a:cs typeface="Arial" panose="020B0604020202020204" pitchFamily="34" charset="0"/>
              </a:rPr>
              <a:t>Use backgrounds and frames to your benefit </a:t>
            </a:r>
            <a:r>
              <a:rPr lang="en-US" sz="5000" dirty="0">
                <a:solidFill>
                  <a:srgbClr val="2B293C"/>
                </a:solidFill>
                <a:latin typeface="Avenir"/>
                <a:cs typeface="Arial" panose="020B0604020202020204" pitchFamily="34" charset="0"/>
              </a:rPr>
              <a:t>– you don’t have to stick to white for the background color, and adding borders or shapes around images or text will help them pop (though for print, use lighter colors for backgrounds so the content on top of them stand out better)</a:t>
            </a:r>
          </a:p>
        </p:txBody>
      </p:sp>
      <p:sp>
        <p:nvSpPr>
          <p:cNvPr id="37" name="TextBox 36">
            <a:extLst>
              <a:ext uri="{FF2B5EF4-FFF2-40B4-BE49-F238E27FC236}">
                <a16:creationId xmlns:a16="http://schemas.microsoft.com/office/drawing/2014/main" id="{71DF3377-AC56-BD7D-08EE-A03309E224C9}"/>
              </a:ext>
            </a:extLst>
          </p:cNvPr>
          <p:cNvSpPr txBox="1"/>
          <p:nvPr/>
        </p:nvSpPr>
        <p:spPr>
          <a:xfrm>
            <a:off x="1217254" y="5125633"/>
            <a:ext cx="15461402" cy="3170099"/>
          </a:xfrm>
          <a:prstGeom prst="rect">
            <a:avLst/>
          </a:prstGeom>
          <a:noFill/>
        </p:spPr>
        <p:txBody>
          <a:bodyPr wrap="square" rtlCol="0">
            <a:spAutoFit/>
          </a:bodyPr>
          <a:lstStyle/>
          <a:p>
            <a:r>
              <a:rPr lang="en-US" sz="5000" dirty="0">
                <a:solidFill>
                  <a:srgbClr val="2B293C"/>
                </a:solidFill>
                <a:latin typeface="Avenir"/>
                <a:cs typeface="Arial" panose="020B0604020202020204" pitchFamily="34" charset="0"/>
              </a:rPr>
              <a:t>For printing purposes, keep your poster content inside the border on Slide 1. You don’t have to keep the border, it’s there as a guide, so feel free to delete it if it doesn’t work with your poster design!</a:t>
            </a:r>
          </a:p>
        </p:txBody>
      </p:sp>
      <p:sp>
        <p:nvSpPr>
          <p:cNvPr id="3" name="TextBox 2">
            <a:extLst>
              <a:ext uri="{FF2B5EF4-FFF2-40B4-BE49-F238E27FC236}">
                <a16:creationId xmlns:a16="http://schemas.microsoft.com/office/drawing/2014/main" id="{16464E6F-0FBE-C43D-150B-A1E3754C4528}"/>
              </a:ext>
            </a:extLst>
          </p:cNvPr>
          <p:cNvSpPr txBox="1"/>
          <p:nvPr/>
        </p:nvSpPr>
        <p:spPr>
          <a:xfrm>
            <a:off x="1217254" y="8887968"/>
            <a:ext cx="15461402" cy="7017306"/>
          </a:xfrm>
          <a:prstGeom prst="rect">
            <a:avLst/>
          </a:prstGeom>
          <a:noFill/>
        </p:spPr>
        <p:txBody>
          <a:bodyPr wrap="square" rtlCol="0">
            <a:spAutoFit/>
          </a:bodyPr>
          <a:lstStyle/>
          <a:p>
            <a:r>
              <a:rPr lang="en-US" sz="5000" dirty="0">
                <a:solidFill>
                  <a:srgbClr val="2B293C"/>
                </a:solidFill>
                <a:latin typeface="Avenir"/>
                <a:cs typeface="Arial" panose="020B0604020202020204" pitchFamily="34" charset="0"/>
              </a:rPr>
              <a:t>In addition to images, you can also use shapes and icons to draw reader attention. To insert a shape or icon, click on the “Insert” menu in the ribbon and then the corresponding button. For icons, a sidebar will open where you can search through the hundreds in the collection, select the ones you like, and then click on “Insert” to add them to your slide. You can change their colors by clicking on the “Graphics Format” menu and then change the “Graphics Fill” and “Graphics Outline” options.</a:t>
            </a:r>
          </a:p>
        </p:txBody>
      </p:sp>
      <p:pic>
        <p:nvPicPr>
          <p:cNvPr id="4" name="Picture 3">
            <a:extLst>
              <a:ext uri="{FF2B5EF4-FFF2-40B4-BE49-F238E27FC236}">
                <a16:creationId xmlns:a16="http://schemas.microsoft.com/office/drawing/2014/main" id="{9860FB17-6A48-790A-251F-35C1273126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27018" y="950043"/>
            <a:ext cx="7718628" cy="3021882"/>
          </a:xfrm>
          <a:prstGeom prst="rect">
            <a:avLst/>
          </a:prstGeom>
        </p:spPr>
      </p:pic>
    </p:spTree>
    <p:extLst>
      <p:ext uri="{BB962C8B-B14F-4D97-AF65-F5344CB8AC3E}">
        <p14:creationId xmlns:p14="http://schemas.microsoft.com/office/powerpoint/2010/main" val="172208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2D9CA"/>
        </a:solidFill>
        <a:effectLst/>
      </p:bgPr>
    </p:bg>
    <p:spTree>
      <p:nvGrpSpPr>
        <p:cNvPr id="1" name=""/>
        <p:cNvGrpSpPr/>
        <p:nvPr/>
      </p:nvGrpSpPr>
      <p:grpSpPr>
        <a:xfrm>
          <a:off x="0" y="0"/>
          <a:ext cx="0" cy="0"/>
          <a:chOff x="0" y="0"/>
          <a:chExt cx="0" cy="0"/>
        </a:xfrm>
      </p:grpSpPr>
      <p:sp>
        <p:nvSpPr>
          <p:cNvPr id="2053" name="AutoShape 4"/>
          <p:cNvSpPr>
            <a:spLocks noChangeArrowheads="1"/>
          </p:cNvSpPr>
          <p:nvPr/>
        </p:nvSpPr>
        <p:spPr bwMode="auto">
          <a:xfrm>
            <a:off x="887574" y="4100198"/>
            <a:ext cx="10384592" cy="1156633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2056" name="AutoShape 13"/>
          <p:cNvSpPr>
            <a:spLocks noChangeArrowheads="1"/>
          </p:cNvSpPr>
          <p:nvPr/>
        </p:nvSpPr>
        <p:spPr bwMode="auto">
          <a:xfrm>
            <a:off x="887574" y="285484"/>
            <a:ext cx="42285170" cy="3176174"/>
          </a:xfrm>
          <a:prstGeom prst="roundRect">
            <a:avLst>
              <a:gd name="adj" fmla="val 8236"/>
            </a:avLst>
          </a:prstGeom>
          <a:solidFill>
            <a:srgbClr val="6A4973"/>
          </a:solidFill>
          <a:ln w="9525">
            <a:solidFill>
              <a:schemeClr val="tx1"/>
            </a:solidFill>
            <a:round/>
            <a:headEnd/>
            <a:tailEnd/>
          </a:ln>
        </p:spPr>
        <p:txBody>
          <a:bodyPr wrap="none" lIns="78365" tIns="39182" rIns="78365" bIns="39182" anchor="ctr"/>
          <a:lstStyle/>
          <a:p>
            <a:pPr algn="ctr" defTabSz="3762375"/>
            <a:endParaRPr lang="en-US" sz="6800" dirty="0">
              <a:solidFill>
                <a:schemeClr val="bg1"/>
              </a:solidFill>
            </a:endParaRPr>
          </a:p>
        </p:txBody>
      </p:sp>
      <p:sp>
        <p:nvSpPr>
          <p:cNvPr id="2057" name="Text Box 14"/>
          <p:cNvSpPr txBox="1">
            <a:spLocks noChangeArrowheads="1"/>
          </p:cNvSpPr>
          <p:nvPr/>
        </p:nvSpPr>
        <p:spPr bwMode="auto">
          <a:xfrm>
            <a:off x="1693522" y="670633"/>
            <a:ext cx="41411525" cy="238745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15000" b="1" dirty="0">
                <a:solidFill>
                  <a:srgbClr val="357F94"/>
                </a:solidFill>
              </a:rPr>
              <a:t>HOSPITAL/ORGANIZATION NAME</a:t>
            </a:r>
          </a:p>
        </p:txBody>
      </p:sp>
      <p:sp>
        <p:nvSpPr>
          <p:cNvPr id="27" name="AutoShape 4"/>
          <p:cNvSpPr>
            <a:spLocks noChangeArrowheads="1"/>
          </p:cNvSpPr>
          <p:nvPr/>
        </p:nvSpPr>
        <p:spPr bwMode="auto">
          <a:xfrm>
            <a:off x="32720457" y="4064001"/>
            <a:ext cx="10384592" cy="11571545"/>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3762375">
              <a:spcBef>
                <a:spcPct val="50000"/>
              </a:spcBef>
            </a:pPr>
            <a:endParaRPr lang="en-US" sz="8000" b="1" dirty="0"/>
          </a:p>
        </p:txBody>
      </p:sp>
      <p:sp>
        <p:nvSpPr>
          <p:cNvPr id="58" name="AutoShape 4"/>
          <p:cNvSpPr>
            <a:spLocks noChangeArrowheads="1"/>
          </p:cNvSpPr>
          <p:nvPr/>
        </p:nvSpPr>
        <p:spPr bwMode="auto">
          <a:xfrm>
            <a:off x="11741329" y="15978823"/>
            <a:ext cx="9669195" cy="5663628"/>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79" name="AutoShape 4"/>
          <p:cNvSpPr>
            <a:spLocks noChangeArrowheads="1"/>
          </p:cNvSpPr>
          <p:nvPr/>
        </p:nvSpPr>
        <p:spPr bwMode="auto">
          <a:xfrm>
            <a:off x="786153" y="15960736"/>
            <a:ext cx="10486012" cy="5663628"/>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10" name="Rectangle 12"/>
          <p:cNvSpPr>
            <a:spLocks noChangeArrowheads="1"/>
          </p:cNvSpPr>
          <p:nvPr/>
        </p:nvSpPr>
        <p:spPr bwMode="auto">
          <a:xfrm>
            <a:off x="18858988" y="11168994"/>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7" name="AutoShape 4"/>
          <p:cNvSpPr>
            <a:spLocks noChangeArrowheads="1"/>
          </p:cNvSpPr>
          <p:nvPr/>
        </p:nvSpPr>
        <p:spPr bwMode="auto">
          <a:xfrm>
            <a:off x="32720456" y="15978823"/>
            <a:ext cx="10384591" cy="561812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defTabSz="3762375">
              <a:spcBef>
                <a:spcPct val="50000"/>
              </a:spcBef>
            </a:pPr>
            <a:endParaRPr lang="en-US" sz="8000" b="1" dirty="0"/>
          </a:p>
          <a:p>
            <a:pPr defTabSz="3762375">
              <a:spcBef>
                <a:spcPct val="50000"/>
              </a:spcBef>
            </a:pPr>
            <a:r>
              <a:rPr lang="en-US" sz="6800" b="1" dirty="0"/>
              <a:t>             </a:t>
            </a:r>
            <a:endParaRPr lang="en-US" sz="4400" b="1" dirty="0"/>
          </a:p>
        </p:txBody>
      </p:sp>
      <p:sp>
        <p:nvSpPr>
          <p:cNvPr id="43" name="AutoShape 4"/>
          <p:cNvSpPr>
            <a:spLocks noChangeArrowheads="1"/>
          </p:cNvSpPr>
          <p:nvPr/>
        </p:nvSpPr>
        <p:spPr bwMode="auto">
          <a:xfrm>
            <a:off x="11741329" y="4064001"/>
            <a:ext cx="20539219" cy="11566333"/>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80" name="AutoShape 4"/>
          <p:cNvSpPr>
            <a:spLocks noChangeArrowheads="1"/>
          </p:cNvSpPr>
          <p:nvPr/>
        </p:nvSpPr>
        <p:spPr bwMode="auto">
          <a:xfrm>
            <a:off x="21956469" y="16014082"/>
            <a:ext cx="10247929" cy="5628369"/>
          </a:xfrm>
          <a:prstGeom prst="roundRect">
            <a:avLst>
              <a:gd name="adj" fmla="val 3472"/>
            </a:avLst>
          </a:prstGeom>
          <a:solidFill>
            <a:srgbClr val="F5F3F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22" name="Oval 21">
            <a:extLst>
              <a:ext uri="{FF2B5EF4-FFF2-40B4-BE49-F238E27FC236}">
                <a16:creationId xmlns:a16="http://schemas.microsoft.com/office/drawing/2014/main" id="{4DC3AC95-3CA7-2FB9-E3A3-16EA88B3F38F}"/>
              </a:ext>
            </a:extLst>
          </p:cNvPr>
          <p:cNvSpPr/>
          <p:nvPr/>
        </p:nvSpPr>
        <p:spPr>
          <a:xfrm>
            <a:off x="1625825" y="441538"/>
            <a:ext cx="3138166" cy="2845641"/>
          </a:xfrm>
          <a:prstGeom prst="ellipse">
            <a:avLst/>
          </a:prstGeom>
          <a:solidFill>
            <a:srgbClr val="357F9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0" dirty="0"/>
              <a:t>Logo</a:t>
            </a:r>
          </a:p>
        </p:txBody>
      </p:sp>
      <p:sp>
        <p:nvSpPr>
          <p:cNvPr id="2" name="Text Box 42">
            <a:extLst>
              <a:ext uri="{FF2B5EF4-FFF2-40B4-BE49-F238E27FC236}">
                <a16:creationId xmlns:a16="http://schemas.microsoft.com/office/drawing/2014/main" id="{38E54C79-DB59-A0CC-1B81-F6A939CFD291}"/>
              </a:ext>
            </a:extLst>
          </p:cNvPr>
          <p:cNvSpPr txBox="1">
            <a:spLocks noChangeArrowheads="1"/>
          </p:cNvSpPr>
          <p:nvPr/>
        </p:nvSpPr>
        <p:spPr bwMode="auto">
          <a:xfrm>
            <a:off x="1164175" y="447396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4" name="Text Box 42">
            <a:extLst>
              <a:ext uri="{FF2B5EF4-FFF2-40B4-BE49-F238E27FC236}">
                <a16:creationId xmlns:a16="http://schemas.microsoft.com/office/drawing/2014/main" id="{5C99C6E3-1534-86B7-B8E7-C102505BCD36}"/>
              </a:ext>
            </a:extLst>
          </p:cNvPr>
          <p:cNvSpPr txBox="1">
            <a:spLocks noChangeArrowheads="1"/>
          </p:cNvSpPr>
          <p:nvPr/>
        </p:nvSpPr>
        <p:spPr bwMode="auto">
          <a:xfrm>
            <a:off x="806694" y="16204009"/>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5" name="Text Box 42">
            <a:extLst>
              <a:ext uri="{FF2B5EF4-FFF2-40B4-BE49-F238E27FC236}">
                <a16:creationId xmlns:a16="http://schemas.microsoft.com/office/drawing/2014/main" id="{CF65534D-1FCD-5F4A-63F0-28F0E5BBD727}"/>
              </a:ext>
            </a:extLst>
          </p:cNvPr>
          <p:cNvSpPr txBox="1">
            <a:spLocks noChangeArrowheads="1"/>
          </p:cNvSpPr>
          <p:nvPr/>
        </p:nvSpPr>
        <p:spPr bwMode="auto">
          <a:xfrm>
            <a:off x="11690043" y="16277234"/>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6" name="Text Box 42">
            <a:extLst>
              <a:ext uri="{FF2B5EF4-FFF2-40B4-BE49-F238E27FC236}">
                <a16:creationId xmlns:a16="http://schemas.microsoft.com/office/drawing/2014/main" id="{4F2EDE66-679B-D2C1-AAE1-806A92D3E869}"/>
              </a:ext>
            </a:extLst>
          </p:cNvPr>
          <p:cNvSpPr txBox="1">
            <a:spLocks noChangeArrowheads="1"/>
          </p:cNvSpPr>
          <p:nvPr/>
        </p:nvSpPr>
        <p:spPr bwMode="auto">
          <a:xfrm>
            <a:off x="22067375" y="16277234"/>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8" name="Text Box 42">
            <a:extLst>
              <a:ext uri="{FF2B5EF4-FFF2-40B4-BE49-F238E27FC236}">
                <a16:creationId xmlns:a16="http://schemas.microsoft.com/office/drawing/2014/main" id="{71A1960A-6A72-670C-410C-FC2728BB1D06}"/>
              </a:ext>
            </a:extLst>
          </p:cNvPr>
          <p:cNvSpPr txBox="1">
            <a:spLocks noChangeArrowheads="1"/>
          </p:cNvSpPr>
          <p:nvPr/>
        </p:nvSpPr>
        <p:spPr bwMode="auto">
          <a:xfrm>
            <a:off x="32997057" y="424565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9" name="Text Box 42">
            <a:extLst>
              <a:ext uri="{FF2B5EF4-FFF2-40B4-BE49-F238E27FC236}">
                <a16:creationId xmlns:a16="http://schemas.microsoft.com/office/drawing/2014/main" id="{183B40FC-B13E-F099-9E6F-82DB331E28C1}"/>
              </a:ext>
            </a:extLst>
          </p:cNvPr>
          <p:cNvSpPr txBox="1">
            <a:spLocks noChangeArrowheads="1"/>
          </p:cNvSpPr>
          <p:nvPr/>
        </p:nvSpPr>
        <p:spPr bwMode="auto">
          <a:xfrm>
            <a:off x="32997057" y="1619894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11" name="Text Box 42">
            <a:extLst>
              <a:ext uri="{FF2B5EF4-FFF2-40B4-BE49-F238E27FC236}">
                <a16:creationId xmlns:a16="http://schemas.microsoft.com/office/drawing/2014/main" id="{C89214CC-6778-EFFA-7AF8-28AB042F8C27}"/>
              </a:ext>
            </a:extLst>
          </p:cNvPr>
          <p:cNvSpPr txBox="1">
            <a:spLocks noChangeArrowheads="1"/>
          </p:cNvSpPr>
          <p:nvPr/>
        </p:nvSpPr>
        <p:spPr bwMode="auto">
          <a:xfrm>
            <a:off x="16494830" y="447024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3F0"/>
        </a:solidFill>
        <a:effectLst/>
      </p:bgPr>
    </p:bg>
    <p:spTree>
      <p:nvGrpSpPr>
        <p:cNvPr id="1" name=""/>
        <p:cNvGrpSpPr/>
        <p:nvPr/>
      </p:nvGrpSpPr>
      <p:grpSpPr>
        <a:xfrm>
          <a:off x="0" y="0"/>
          <a:ext cx="0" cy="0"/>
          <a:chOff x="0" y="0"/>
          <a:chExt cx="0" cy="0"/>
        </a:xfrm>
      </p:grpSpPr>
      <p:sp>
        <p:nvSpPr>
          <p:cNvPr id="2053" name="AutoShape 4"/>
          <p:cNvSpPr>
            <a:spLocks noChangeArrowheads="1"/>
          </p:cNvSpPr>
          <p:nvPr/>
        </p:nvSpPr>
        <p:spPr bwMode="auto">
          <a:xfrm>
            <a:off x="887574" y="4100198"/>
            <a:ext cx="10384592" cy="11566333"/>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dirty="0"/>
          </a:p>
        </p:txBody>
      </p:sp>
      <p:sp>
        <p:nvSpPr>
          <p:cNvPr id="2056" name="AutoShape 13"/>
          <p:cNvSpPr>
            <a:spLocks noChangeArrowheads="1"/>
          </p:cNvSpPr>
          <p:nvPr/>
        </p:nvSpPr>
        <p:spPr bwMode="auto">
          <a:xfrm>
            <a:off x="887572" y="285484"/>
            <a:ext cx="42285171" cy="3176174"/>
          </a:xfrm>
          <a:prstGeom prst="roundRect">
            <a:avLst>
              <a:gd name="adj" fmla="val 8236"/>
            </a:avLst>
          </a:prstGeom>
          <a:solidFill>
            <a:srgbClr val="2B293C"/>
          </a:solidFill>
          <a:ln w="9525">
            <a:solidFill>
              <a:schemeClr val="tx1"/>
            </a:solidFill>
            <a:round/>
            <a:headEnd/>
            <a:tailEnd/>
          </a:ln>
        </p:spPr>
        <p:txBody>
          <a:bodyPr wrap="none" lIns="78365" tIns="39182" rIns="78365" bIns="39182" anchor="ctr"/>
          <a:lstStyle/>
          <a:p>
            <a:pPr algn="ctr" defTabSz="3762375"/>
            <a:endParaRPr lang="en-US" sz="6800" dirty="0">
              <a:solidFill>
                <a:schemeClr val="bg1"/>
              </a:solidFill>
            </a:endParaRPr>
          </a:p>
        </p:txBody>
      </p:sp>
      <p:sp>
        <p:nvSpPr>
          <p:cNvPr id="2057" name="Text Box 14"/>
          <p:cNvSpPr txBox="1">
            <a:spLocks noChangeArrowheads="1"/>
          </p:cNvSpPr>
          <p:nvPr/>
        </p:nvSpPr>
        <p:spPr bwMode="auto">
          <a:xfrm>
            <a:off x="1693522" y="670633"/>
            <a:ext cx="41411525" cy="238745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15000" b="1" dirty="0">
                <a:solidFill>
                  <a:srgbClr val="F5F3F0"/>
                </a:solidFill>
              </a:rPr>
              <a:t>HOSPITAL/ORGANIZATION NAME</a:t>
            </a:r>
          </a:p>
        </p:txBody>
      </p:sp>
      <p:sp>
        <p:nvSpPr>
          <p:cNvPr id="2064" name="Text Box 42"/>
          <p:cNvSpPr txBox="1">
            <a:spLocks noChangeArrowheads="1"/>
          </p:cNvSpPr>
          <p:nvPr/>
        </p:nvSpPr>
        <p:spPr bwMode="auto">
          <a:xfrm>
            <a:off x="1164175" y="4473966"/>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27" name="AutoShape 4"/>
          <p:cNvSpPr>
            <a:spLocks noChangeArrowheads="1"/>
          </p:cNvSpPr>
          <p:nvPr/>
        </p:nvSpPr>
        <p:spPr bwMode="auto">
          <a:xfrm>
            <a:off x="32720457" y="4064001"/>
            <a:ext cx="10384592" cy="11571545"/>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3762375">
              <a:spcBef>
                <a:spcPct val="50000"/>
              </a:spcBef>
            </a:pPr>
            <a:endParaRPr lang="en-US" sz="8000" b="1" dirty="0"/>
          </a:p>
        </p:txBody>
      </p:sp>
      <p:sp>
        <p:nvSpPr>
          <p:cNvPr id="79" name="AutoShape 4"/>
          <p:cNvSpPr>
            <a:spLocks noChangeArrowheads="1"/>
          </p:cNvSpPr>
          <p:nvPr/>
        </p:nvSpPr>
        <p:spPr bwMode="auto">
          <a:xfrm>
            <a:off x="887573" y="15960736"/>
            <a:ext cx="10384592" cy="5663628"/>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10" name="Rectangle 12"/>
          <p:cNvSpPr>
            <a:spLocks noChangeArrowheads="1"/>
          </p:cNvSpPr>
          <p:nvPr/>
        </p:nvSpPr>
        <p:spPr bwMode="auto">
          <a:xfrm>
            <a:off x="18858988" y="11168994"/>
            <a:ext cx="438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7" name="AutoShape 4"/>
          <p:cNvSpPr>
            <a:spLocks noChangeArrowheads="1"/>
          </p:cNvSpPr>
          <p:nvPr/>
        </p:nvSpPr>
        <p:spPr bwMode="auto">
          <a:xfrm>
            <a:off x="32720456" y="15978823"/>
            <a:ext cx="10384591" cy="5645541"/>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defTabSz="3762375">
              <a:spcBef>
                <a:spcPct val="50000"/>
              </a:spcBef>
            </a:pPr>
            <a:endParaRPr lang="en-US" sz="8000" b="1" dirty="0"/>
          </a:p>
          <a:p>
            <a:pPr defTabSz="3762375">
              <a:spcBef>
                <a:spcPct val="50000"/>
              </a:spcBef>
            </a:pPr>
            <a:r>
              <a:rPr lang="en-US" sz="6800" b="1" dirty="0"/>
              <a:t>             </a:t>
            </a:r>
            <a:endParaRPr lang="en-US" sz="4400" b="1" dirty="0"/>
          </a:p>
        </p:txBody>
      </p:sp>
      <p:grpSp>
        <p:nvGrpSpPr>
          <p:cNvPr id="3" name="Group 2"/>
          <p:cNvGrpSpPr/>
          <p:nvPr/>
        </p:nvGrpSpPr>
        <p:grpSpPr>
          <a:xfrm>
            <a:off x="11741329" y="4064001"/>
            <a:ext cx="20539219" cy="11566333"/>
            <a:chOff x="2955027" y="5465723"/>
            <a:chExt cx="20539219" cy="11566333"/>
          </a:xfrm>
          <a:solidFill>
            <a:srgbClr val="DADAE0"/>
          </a:solidFill>
        </p:grpSpPr>
        <p:sp>
          <p:nvSpPr>
            <p:cNvPr id="43" name="AutoShape 4"/>
            <p:cNvSpPr>
              <a:spLocks noChangeArrowheads="1"/>
            </p:cNvSpPr>
            <p:nvPr/>
          </p:nvSpPr>
          <p:spPr bwMode="auto">
            <a:xfrm>
              <a:off x="2955027" y="5465723"/>
              <a:ext cx="20539219" cy="11566333"/>
            </a:xfrm>
            <a:prstGeom prst="roundRect">
              <a:avLst>
                <a:gd name="adj" fmla="val 3472"/>
              </a:avLst>
            </a:prstGeom>
            <a:grpFill/>
            <a:ln w="76200">
              <a:solidFill>
                <a:srgbClr val="6A4973"/>
              </a:solidFill>
              <a:round/>
              <a:headEnd/>
              <a:tailEnd/>
            </a:ln>
          </p:spPr>
          <p:txBody>
            <a:bodyPr wrap="none" lIns="137150" tIns="68575" rIns="137150" bIns="68575" anchor="ctr"/>
            <a:lstStyle/>
            <a:p>
              <a:pPr algn="ctr" defTabSz="1371600"/>
              <a:endParaRPr lang="en-US" dirty="0"/>
            </a:p>
          </p:txBody>
        </p:sp>
        <p:sp>
          <p:nvSpPr>
            <p:cNvPr id="48" name="Text Box 10"/>
            <p:cNvSpPr txBox="1">
              <a:spLocks noChangeArrowheads="1"/>
            </p:cNvSpPr>
            <p:nvPr/>
          </p:nvSpPr>
          <p:spPr bwMode="auto">
            <a:xfrm>
              <a:off x="4121660" y="5647375"/>
              <a:ext cx="18075275" cy="1116013"/>
            </a:xfrm>
            <a:prstGeom prst="rect">
              <a:avLst/>
            </a:prstGeom>
            <a:grpFill/>
            <a:ln w="76200">
              <a:noFill/>
              <a:miter lim="800000"/>
              <a:headEnd/>
              <a:tailEnd/>
            </a:ln>
          </p:spPr>
          <p:txBody>
            <a:bodyPr wrap="square"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grpSp>
      <p:sp>
        <p:nvSpPr>
          <p:cNvPr id="80" name="AutoShape 4"/>
          <p:cNvSpPr>
            <a:spLocks noChangeArrowheads="1"/>
          </p:cNvSpPr>
          <p:nvPr/>
        </p:nvSpPr>
        <p:spPr bwMode="auto">
          <a:xfrm>
            <a:off x="11741329" y="16014082"/>
            <a:ext cx="20463069" cy="5628369"/>
          </a:xfrm>
          <a:prstGeom prst="roundRect">
            <a:avLst>
              <a:gd name="adj" fmla="val 3472"/>
            </a:avLst>
          </a:prstGeom>
          <a:solidFill>
            <a:srgbClr val="DADAE0"/>
          </a:solidFill>
          <a:ln w="76200">
            <a:solidFill>
              <a:srgbClr val="6A4973"/>
            </a:solidFill>
            <a:round/>
            <a:headEnd/>
            <a:tailEnd/>
          </a:ln>
        </p:spPr>
        <p:txBody>
          <a:bodyPr wrap="none" lIns="137150" tIns="68575" rIns="137150" bIns="68575" anchor="ctr"/>
          <a:lstStyle/>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algn="ctr" defTabSz="1371600"/>
            <a:endParaRPr lang="en-US" sz="1000" dirty="0"/>
          </a:p>
          <a:p>
            <a:pPr defTabSz="1371600"/>
            <a:r>
              <a:rPr lang="en-US" sz="1000" dirty="0"/>
              <a:t>               </a:t>
            </a:r>
          </a:p>
        </p:txBody>
      </p:sp>
      <p:sp>
        <p:nvSpPr>
          <p:cNvPr id="22" name="Oval 21">
            <a:extLst>
              <a:ext uri="{FF2B5EF4-FFF2-40B4-BE49-F238E27FC236}">
                <a16:creationId xmlns:a16="http://schemas.microsoft.com/office/drawing/2014/main" id="{4DC3AC95-3CA7-2FB9-E3A3-16EA88B3F38F}"/>
              </a:ext>
            </a:extLst>
          </p:cNvPr>
          <p:cNvSpPr/>
          <p:nvPr/>
        </p:nvSpPr>
        <p:spPr>
          <a:xfrm>
            <a:off x="1625825" y="441538"/>
            <a:ext cx="3138166" cy="2845641"/>
          </a:xfrm>
          <a:prstGeom prst="ellipse">
            <a:avLst/>
          </a:prstGeom>
          <a:solidFill>
            <a:srgbClr val="BE543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0" dirty="0"/>
              <a:t>Logo</a:t>
            </a:r>
          </a:p>
        </p:txBody>
      </p:sp>
      <p:sp>
        <p:nvSpPr>
          <p:cNvPr id="2" name="Text Box 42">
            <a:extLst>
              <a:ext uri="{FF2B5EF4-FFF2-40B4-BE49-F238E27FC236}">
                <a16:creationId xmlns:a16="http://schemas.microsoft.com/office/drawing/2014/main" id="{3E01AAC7-1501-9EEF-2401-AB4AA42EC4ED}"/>
              </a:ext>
            </a:extLst>
          </p:cNvPr>
          <p:cNvSpPr txBox="1">
            <a:spLocks noChangeArrowheads="1"/>
          </p:cNvSpPr>
          <p:nvPr/>
        </p:nvSpPr>
        <p:spPr bwMode="auto">
          <a:xfrm>
            <a:off x="32895639" y="16137841"/>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4" name="Text Box 42">
            <a:extLst>
              <a:ext uri="{FF2B5EF4-FFF2-40B4-BE49-F238E27FC236}">
                <a16:creationId xmlns:a16="http://schemas.microsoft.com/office/drawing/2014/main" id="{8589CE9A-F3EA-0C49-6F77-2564DB5A185D}"/>
              </a:ext>
            </a:extLst>
          </p:cNvPr>
          <p:cNvSpPr txBox="1">
            <a:spLocks noChangeArrowheads="1"/>
          </p:cNvSpPr>
          <p:nvPr/>
        </p:nvSpPr>
        <p:spPr bwMode="auto">
          <a:xfrm>
            <a:off x="32997057" y="4245653"/>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5" name="Text Box 42">
            <a:extLst>
              <a:ext uri="{FF2B5EF4-FFF2-40B4-BE49-F238E27FC236}">
                <a16:creationId xmlns:a16="http://schemas.microsoft.com/office/drawing/2014/main" id="{BB73C1F0-6193-2F82-D001-0EFB8A1E7B0C}"/>
              </a:ext>
            </a:extLst>
          </p:cNvPr>
          <p:cNvSpPr txBox="1">
            <a:spLocks noChangeArrowheads="1"/>
          </p:cNvSpPr>
          <p:nvPr/>
        </p:nvSpPr>
        <p:spPr bwMode="auto">
          <a:xfrm>
            <a:off x="17029905" y="16317509"/>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
        <p:nvSpPr>
          <p:cNvPr id="6" name="Text Box 42">
            <a:extLst>
              <a:ext uri="{FF2B5EF4-FFF2-40B4-BE49-F238E27FC236}">
                <a16:creationId xmlns:a16="http://schemas.microsoft.com/office/drawing/2014/main" id="{C762A97F-AB3F-35EC-326D-942DF7D9DA22}"/>
              </a:ext>
            </a:extLst>
          </p:cNvPr>
          <p:cNvSpPr txBox="1">
            <a:spLocks noChangeArrowheads="1"/>
          </p:cNvSpPr>
          <p:nvPr/>
        </p:nvSpPr>
        <p:spPr bwMode="auto">
          <a:xfrm>
            <a:off x="1164174" y="16067605"/>
            <a:ext cx="9831387" cy="1116013"/>
          </a:xfrm>
          <a:prstGeom prst="rect">
            <a:avLst/>
          </a:prstGeom>
          <a:noFill/>
          <a:ln w="9525">
            <a:noFill/>
            <a:miter lim="800000"/>
            <a:headEnd/>
            <a:tailEnd/>
          </a:ln>
        </p:spPr>
        <p:txBody>
          <a:bodyPr lIns="78365" tIns="39182" rIns="78365" bIns="39182">
            <a:spAutoFit/>
          </a:bodyPr>
          <a:lstStyle/>
          <a:p>
            <a:pPr algn="ctr" defTabSz="3762375">
              <a:spcBef>
                <a:spcPct val="50000"/>
              </a:spcBef>
            </a:pPr>
            <a:r>
              <a:rPr lang="en-US" sz="6800" b="1" dirty="0">
                <a:solidFill>
                  <a:srgbClr val="2B293C"/>
                </a:solidFill>
                <a:latin typeface="Avenir Heavy" panose="020B0703020203020204" pitchFamily="34" charset="-78"/>
                <a:cs typeface="Avenir Heavy" panose="020B0703020203020204" pitchFamily="34" charset="-78"/>
              </a:rPr>
              <a:t>Heading</a:t>
            </a:r>
          </a:p>
        </p:txBody>
      </p:sp>
    </p:spTree>
    <p:extLst>
      <p:ext uri="{BB962C8B-B14F-4D97-AF65-F5344CB8AC3E}">
        <p14:creationId xmlns:p14="http://schemas.microsoft.com/office/powerpoint/2010/main" val="12056884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2650fcf-82e5-4051-a718-da63df59acbd">
      <Terms xmlns="http://schemas.microsoft.com/office/infopath/2007/PartnerControls"/>
    </lcf76f155ced4ddcb4097134ff3c332f>
    <TaxCatchAll xmlns="7e4a9970-6223-4767-ab98-452557aee9b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6B4C22F98FA040BEA0071A5E0A3680" ma:contentTypeVersion="14" ma:contentTypeDescription="Create a new document." ma:contentTypeScope="" ma:versionID="d3bcd7bcf7ec62382a566e3474fa0ee4">
  <xsd:schema xmlns:xsd="http://www.w3.org/2001/XMLSchema" xmlns:xs="http://www.w3.org/2001/XMLSchema" xmlns:p="http://schemas.microsoft.com/office/2006/metadata/properties" xmlns:ns2="62650fcf-82e5-4051-a718-da63df59acbd" xmlns:ns3="7e4a9970-6223-4767-ab98-452557aee9bb" targetNamespace="http://schemas.microsoft.com/office/2006/metadata/properties" ma:root="true" ma:fieldsID="e91420ce09f3b5feebff8e8193133df4" ns2:_="" ns3:_="">
    <xsd:import namespace="62650fcf-82e5-4051-a718-da63df59acbd"/>
    <xsd:import namespace="7e4a9970-6223-4767-ab98-452557aee9bb"/>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650fcf-82e5-4051-a718-da63df59ac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a7954ad-1e71-4487-84cc-9fbcfd87729a"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descrip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4a9970-6223-4767-ab98-452557aee9b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da10335-92ef-4d31-a291-8bec454cf143}" ma:internalName="TaxCatchAll" ma:showField="CatchAllData" ma:web="7e4a9970-6223-4767-ab98-452557aee9b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A4D573-8B96-4005-AC08-3BC2FEB54FC1}">
  <ds:schemaRefs>
    <ds:schemaRef ds:uri="http://schemas.microsoft.com/sharepoint/v3/contenttype/forms"/>
  </ds:schemaRefs>
</ds:datastoreItem>
</file>

<file path=customXml/itemProps2.xml><?xml version="1.0" encoding="utf-8"?>
<ds:datastoreItem xmlns:ds="http://schemas.openxmlformats.org/officeDocument/2006/customXml" ds:itemID="{12FE83DE-973F-4DB0-AF7E-8A2AFFEF5591}">
  <ds:schemaRefs>
    <ds:schemaRef ds:uri="62650fcf-82e5-4051-a718-da63df59acbd"/>
    <ds:schemaRef ds:uri="7e4a9970-6223-4767-ab98-452557aee9bb"/>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B956025-CAE9-4AA2-AF88-B5B4BE7EB4C5}">
  <ds:schemaRefs>
    <ds:schemaRef ds:uri="62650fcf-82e5-4051-a718-da63df59acbd"/>
    <ds:schemaRef ds:uri="7e4a9970-6223-4767-ab98-452557aee9b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14357</TotalTime>
  <Words>850</Words>
  <Application>Microsoft Office PowerPoint</Application>
  <PresentationFormat>Custom</PresentationFormat>
  <Paragraphs>204</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Avenir</vt:lpstr>
      <vt:lpstr>Avenir Book</vt:lpstr>
      <vt:lpstr>Avenir Heavy</vt:lpstr>
      <vt:lpstr>Calibri</vt:lpstr>
      <vt:lpstr>Calibri Light</vt:lpstr>
      <vt:lpstr>Office Theme</vt:lpstr>
      <vt:lpstr>PA PQC Annual Meeting  Poster Session Instructions </vt:lpstr>
      <vt:lpstr>Helpful Tips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Nathaniel Ray Pickett</dc:creator>
  <cp:lastModifiedBy>Sara Nelis</cp:lastModifiedBy>
  <cp:revision>9</cp:revision>
  <dcterms:created xsi:type="dcterms:W3CDTF">2023-09-13T20:41:24Z</dcterms:created>
  <dcterms:modified xsi:type="dcterms:W3CDTF">2025-02-03T15:51:22Z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0x010100D96B4C22F98FA040BEA0071A5E0A3680</vt:lpwstr>
  </property>
  <property fmtid="{D5CDD505-2E9C-101B-9397-08002B2CF9AE}" pid="3" name="MediaServiceImageTags">
    <vt:lpwstr/>
  </property>
</Properties>
</file>