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96" y="1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1B7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rgbClr val="D56283"/>
          </a:solidFill>
          <a:ln>
            <a:solidFill>
              <a:srgbClr val="D56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rgbClr val="1B75BC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 baseline="0"/>
            </a:lvl1pPr>
          </a:lstStyle>
          <a:p>
            <a:r>
              <a:rPr lang="en-US"/>
              <a:t>© 2019 JHF, PRHI, HCF, &amp; WHAMglobal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00212-68E8-4E0F-BB6F-A6238CCAF7D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203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rgbClr val="1B7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rgbClr val="D56283"/>
          </a:solidFill>
          <a:ln>
            <a:solidFill>
              <a:srgbClr val="D56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 baseline="0"/>
            </a:lvl1pPr>
          </a:lstStyle>
          <a:p>
            <a:r>
              <a:rPr lang="en-US"/>
              <a:t>© 2019 JHF, PRHI, HCF, &amp; WHAMglobal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00212-68E8-4E0F-BB6F-A6238CCAF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925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 baseline="0"/>
            </a:lvl1pPr>
          </a:lstStyle>
          <a:p>
            <a:r>
              <a:rPr lang="en-US"/>
              <a:t>© 2019 JHF, PRHI, HCF, &amp; WHAMglobal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00212-68E8-4E0F-BB6F-A6238CCAF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371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82966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ph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03200" y="152400"/>
            <a:ext cx="11684000" cy="6858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b="0">
                <a:solidFill>
                  <a:srgbClr val="006CA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203200" y="1219201"/>
            <a:ext cx="11684000" cy="4038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508CA4"/>
              </a:buClr>
              <a:buSzPct val="80000"/>
              <a:buFont typeface="Wingdings" panose="05000000000000000000" pitchFamily="2" charset="2"/>
              <a:buNone/>
              <a:defRPr sz="2400" baseline="0">
                <a:solidFill>
                  <a:srgbClr val="37373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508CA4"/>
              </a:buClr>
              <a:buSzPct val="100000"/>
              <a:buFont typeface="Wingdings" panose="05000000000000000000" pitchFamily="2" charset="2"/>
              <a:buChar char="§"/>
              <a:defRPr sz="2000">
                <a:solidFill>
                  <a:srgbClr val="37373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8551"/>
              </a:buClr>
              <a:buFont typeface="Wingdings" panose="05000000000000000000" pitchFamily="2" charset="2"/>
              <a:buChar char="§"/>
              <a:defRPr sz="1700" baseline="0">
                <a:solidFill>
                  <a:srgbClr val="37373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508CA4"/>
              </a:buClr>
              <a:buSzPct val="100000"/>
              <a:buFont typeface="Wingdings" panose="05000000000000000000" pitchFamily="2" charset="2"/>
              <a:buChar char="§"/>
              <a:defRPr sz="1400">
                <a:solidFill>
                  <a:srgbClr val="37373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8559"/>
              </a:buClr>
              <a:buSzPct val="100000"/>
              <a:buFont typeface="Wingdings" panose="05000000000000000000" pitchFamily="2" charset="2"/>
              <a:buChar char="§"/>
              <a:defRPr sz="1400">
                <a:solidFill>
                  <a:srgbClr val="37373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Graph or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03200" y="5334000"/>
            <a:ext cx="11684000" cy="990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508CA4"/>
              </a:buClr>
              <a:buSzPct val="80000"/>
              <a:buFont typeface="Wingdings" panose="05000000000000000000" pitchFamily="2" charset="2"/>
              <a:buNone/>
              <a:defRPr sz="2000" baseline="0">
                <a:solidFill>
                  <a:srgbClr val="37373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rgbClr val="508CA4"/>
              </a:buClr>
              <a:buSzPct val="100000"/>
              <a:buFont typeface="Wingdings" panose="05000000000000000000" pitchFamily="2" charset="2"/>
              <a:buChar char="§"/>
              <a:defRPr sz="1700">
                <a:solidFill>
                  <a:srgbClr val="37373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8551"/>
              </a:buClr>
              <a:buFont typeface="Wingdings" panose="05000000000000000000" pitchFamily="2" charset="2"/>
              <a:buChar char="§"/>
              <a:defRPr sz="1700" baseline="0">
                <a:solidFill>
                  <a:srgbClr val="37373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508CA4"/>
              </a:buClr>
              <a:buSzPct val="100000"/>
              <a:buFont typeface="Wingdings" panose="05000000000000000000" pitchFamily="2" charset="2"/>
              <a:buChar char="§"/>
              <a:defRPr sz="1400">
                <a:solidFill>
                  <a:srgbClr val="37373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8559"/>
              </a:buClr>
              <a:buSzPct val="100000"/>
              <a:buFont typeface="Wingdings" panose="05000000000000000000" pitchFamily="2" charset="2"/>
              <a:buChar char="§"/>
              <a:defRPr sz="1400">
                <a:solidFill>
                  <a:srgbClr val="37373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Text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6324600"/>
            <a:ext cx="83312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000">
                <a:solidFill>
                  <a:srgbClr val="37373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Add References</a:t>
            </a:r>
          </a:p>
        </p:txBody>
      </p:sp>
    </p:spTree>
    <p:extLst>
      <p:ext uri="{BB962C8B-B14F-4D97-AF65-F5344CB8AC3E}">
        <p14:creationId xmlns:p14="http://schemas.microsoft.com/office/powerpoint/2010/main" val="514693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Clr>
                <a:srgbClr val="D56283"/>
              </a:buCl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/>
              <a:t>© 2019 JHF, PRHI, HCF, &amp; WHAMglobal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00212-68E8-4E0F-BB6F-A6238CCAF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753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1B7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rgbClr val="D56283"/>
          </a:solidFill>
          <a:ln>
            <a:solidFill>
              <a:srgbClr val="D56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rgbClr val="1B75BC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rgbClr val="D56283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/>
              <a:t>© 2019 JHF, PRHI, HCF, &amp; WHAMglobal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00212-68E8-4E0F-BB6F-A6238CCAF7D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7547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/>
              <a:t>© 2019 JHF, PRHI, HCF, &amp; WHAMglobal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00212-68E8-4E0F-BB6F-A6238CCAF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599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rgbClr val="D5628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rgbClr val="D5628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/>
              <a:t>© 2019 JHF, PRHI, HCF, &amp; WHAMglobal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00212-68E8-4E0F-BB6F-A6238CCAF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476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/>
              <a:t>© 2019 JHF, PRHI, HCF, &amp; WHAMglobal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00212-68E8-4E0F-BB6F-A6238CCAF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01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1B7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rgbClr val="D56283"/>
          </a:solidFill>
          <a:ln>
            <a:solidFill>
              <a:srgbClr val="D56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© 2019 JHF, PRHI, HCF, &amp; WHAMglobal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00212-68E8-4E0F-BB6F-A6238CCAF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298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9633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rgbClr val="1B7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rgbClr val="D56283"/>
          </a:solidFill>
          <a:ln>
            <a:solidFill>
              <a:srgbClr val="D56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2019 JHF, PRHI, HCF, &amp; WHAMglobal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7000212-68E8-4E0F-BB6F-A6238CCAF7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695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1B7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D56283"/>
          </a:solidFill>
          <a:ln>
            <a:solidFill>
              <a:srgbClr val="D56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none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© 2019 JHF, PRHI, HCF, &amp; WHAMglobal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7000212-68E8-4E0F-BB6F-A6238CCAF7D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9482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rgbClr val="1B75BC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D5628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D5628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D5628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D5628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14103" y="269185"/>
            <a:ext cx="10755086" cy="1450757"/>
          </a:xfrm>
        </p:spPr>
        <p:txBody>
          <a:bodyPr>
            <a:normAutofit/>
          </a:bodyPr>
          <a:lstStyle/>
          <a:p>
            <a:r>
              <a:rPr lang="en-US" sz="4400" dirty="0" smtClean="0"/>
              <a:t>Quality Improvement Focus: </a:t>
            </a:r>
            <a:r>
              <a:rPr lang="en-US" sz="4400" i="1" dirty="0" smtClean="0">
                <a:solidFill>
                  <a:schemeClr val="tx1"/>
                </a:solidFill>
              </a:rPr>
              <a:t>Updates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522513" y="1880086"/>
            <a:ext cx="4911636" cy="4337833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Organization Name:  </a:t>
            </a:r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400" b="1" dirty="0" smtClean="0"/>
              <a:t>Problem Statement: 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b="1" dirty="0" smtClean="0"/>
              <a:t>                                                     </a:t>
            </a:r>
            <a:endParaRPr lang="en-US" sz="2400" b="1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5804265" y="1845735"/>
            <a:ext cx="5769426" cy="4372184"/>
          </a:xfrm>
        </p:spPr>
        <p:txBody>
          <a:bodyPr/>
          <a:lstStyle/>
          <a:p>
            <a:r>
              <a:rPr lang="en-US" sz="2400" b="1" dirty="0"/>
              <a:t>Focus Area: </a:t>
            </a:r>
            <a:r>
              <a:rPr lang="en-US" i="1" dirty="0"/>
              <a:t>(maternal mortality; OUD among pregnant/postpartum women; NAS)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sz="2400" b="1" dirty="0" smtClean="0"/>
              <a:t>Measures: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 2019 JHF, PRHI, HCF, &amp; WHAMglobal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00212-68E8-4E0F-BB6F-A6238CCAF7D0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448800" y="286603"/>
            <a:ext cx="2264229" cy="427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Date:                                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98862" y="421196"/>
            <a:ext cx="4558938" cy="427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Completed by:                                 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5612675" y="1767650"/>
            <a:ext cx="13064" cy="45665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5287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1371" y="1845733"/>
            <a:ext cx="5142412" cy="4302517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Key Intervention(s):</a:t>
            </a:r>
            <a:endParaRPr lang="en-US" sz="2400" dirty="0" smtClean="0"/>
          </a:p>
          <a:p>
            <a:endParaRPr lang="en-US" sz="2400" dirty="0"/>
          </a:p>
          <a:p>
            <a:endParaRPr lang="en-US" sz="2400" b="1" dirty="0" smtClean="0"/>
          </a:p>
          <a:p>
            <a:endParaRPr lang="en-US" sz="2400" dirty="0"/>
          </a:p>
          <a:p>
            <a:r>
              <a:rPr lang="en-US" sz="2400" b="1" dirty="0" smtClean="0"/>
              <a:t>Challenges: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5852161" y="1845735"/>
            <a:ext cx="5721530" cy="4302516"/>
          </a:xfrm>
        </p:spPr>
        <p:txBody>
          <a:bodyPr/>
          <a:lstStyle/>
          <a:p>
            <a:r>
              <a:rPr lang="en-US" sz="2400" b="1" dirty="0" smtClean="0"/>
              <a:t>Results: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sz="2400" b="1" dirty="0" smtClean="0"/>
              <a:t>What would I most like to learn from my peers on this topic?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2019 JHF, PRHI, HCF, &amp; WHAMglobal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00212-68E8-4E0F-BB6F-A6238CCAF7D0}" type="slidenum">
              <a:rPr lang="en-US" smtClean="0"/>
              <a:t>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448800" y="286603"/>
            <a:ext cx="2264229" cy="427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Date:                                 </a:t>
            </a:r>
            <a:endParaRPr lang="en-US" dirty="0"/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722811" y="209005"/>
            <a:ext cx="1072896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rgbClr val="1B75B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Quality Improvement Focus: </a:t>
            </a:r>
            <a:r>
              <a:rPr lang="en-US" sz="4400" i="1" dirty="0" smtClean="0">
                <a:solidFill>
                  <a:schemeClr val="tx1"/>
                </a:solidFill>
              </a:rPr>
              <a:t>Updates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1371" y="369335"/>
            <a:ext cx="4558938" cy="427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Completed by:                                 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839097" y="1737446"/>
            <a:ext cx="13064" cy="45665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4774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14103" y="269185"/>
            <a:ext cx="10755086" cy="1450757"/>
          </a:xfrm>
        </p:spPr>
        <p:txBody>
          <a:bodyPr>
            <a:normAutofit/>
          </a:bodyPr>
          <a:lstStyle/>
          <a:p>
            <a:r>
              <a:rPr lang="en-US" sz="4400" dirty="0" smtClean="0"/>
              <a:t>Quality Improvement Focus: </a:t>
            </a:r>
            <a:r>
              <a:rPr lang="en-US" sz="4400" i="1" dirty="0" smtClean="0">
                <a:solidFill>
                  <a:schemeClr val="tx1"/>
                </a:solidFill>
              </a:rPr>
              <a:t>Updates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522513" y="1880086"/>
            <a:ext cx="4911636" cy="4337833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Organization Name:  </a:t>
            </a:r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400" b="1" dirty="0" smtClean="0"/>
              <a:t>Problem Statement: </a:t>
            </a:r>
            <a:r>
              <a:rPr lang="en-US" sz="2400" i="1" dirty="0" smtClean="0">
                <a:solidFill>
                  <a:srgbClr val="FF0000"/>
                </a:solidFill>
              </a:rPr>
              <a:t>in 1-2 sentences, describe your specific quality improvement focus </a:t>
            </a:r>
            <a:endParaRPr lang="en-US" sz="2400" b="1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b="1" dirty="0" smtClean="0"/>
              <a:t>                                                     </a:t>
            </a:r>
            <a:endParaRPr lang="en-US" sz="2400" b="1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5804265" y="1845735"/>
            <a:ext cx="5769426" cy="4372184"/>
          </a:xfrm>
        </p:spPr>
        <p:txBody>
          <a:bodyPr/>
          <a:lstStyle/>
          <a:p>
            <a:r>
              <a:rPr lang="en-US" sz="2400" b="1" dirty="0"/>
              <a:t>Focus Area: </a:t>
            </a:r>
            <a:r>
              <a:rPr lang="en-US" i="1" dirty="0"/>
              <a:t>(maternal mortality; OUD among pregnant/postpartum women; NAS) </a:t>
            </a:r>
            <a:r>
              <a:rPr lang="en-US" i="1" dirty="0" smtClean="0">
                <a:solidFill>
                  <a:srgbClr val="FF0000"/>
                </a:solidFill>
              </a:rPr>
              <a:t>circle </a:t>
            </a:r>
            <a:r>
              <a:rPr lang="en-US" i="1" dirty="0" smtClean="0">
                <a:solidFill>
                  <a:srgbClr val="FF0000"/>
                </a:solidFill>
              </a:rPr>
              <a:t>one area</a:t>
            </a:r>
            <a:endParaRPr lang="en-US" i="1" dirty="0" smtClean="0">
              <a:solidFill>
                <a:srgbClr val="FF0000"/>
              </a:solidFill>
            </a:endParaRPr>
          </a:p>
          <a:p>
            <a:r>
              <a:rPr lang="en-US" i="1" dirty="0" smtClean="0">
                <a:solidFill>
                  <a:srgbClr val="FF0000"/>
                </a:solidFill>
              </a:rPr>
              <a:t>*If working on all 3 areas, please complete a separate ‘Quality Improvement Focus’ form for each.</a:t>
            </a:r>
            <a:endParaRPr lang="en-US" i="1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2400" b="1" dirty="0" smtClean="0"/>
              <a:t>Measures: </a:t>
            </a:r>
            <a:r>
              <a:rPr lang="en-US" sz="2400" i="1" dirty="0" smtClean="0">
                <a:solidFill>
                  <a:srgbClr val="FF0000"/>
                </a:solidFill>
              </a:rPr>
              <a:t>which measures </a:t>
            </a:r>
            <a:r>
              <a:rPr lang="en-US" sz="2400" i="1" dirty="0" smtClean="0">
                <a:solidFill>
                  <a:srgbClr val="FF0000"/>
                </a:solidFill>
              </a:rPr>
              <a:t>are </a:t>
            </a:r>
            <a:r>
              <a:rPr lang="en-US" sz="2400" i="1" dirty="0" smtClean="0">
                <a:solidFill>
                  <a:srgbClr val="FF0000"/>
                </a:solidFill>
              </a:rPr>
              <a:t>you tracking for this quality improvement focus? </a:t>
            </a:r>
            <a:r>
              <a:rPr lang="en-US" sz="2400" i="1" dirty="0" smtClean="0">
                <a:solidFill>
                  <a:srgbClr val="FF0000"/>
                </a:solidFill>
              </a:rPr>
              <a:t>(Remember to use the PA </a:t>
            </a:r>
            <a:r>
              <a:rPr lang="en-US" sz="2400" i="1" dirty="0">
                <a:solidFill>
                  <a:srgbClr val="FF0000"/>
                </a:solidFill>
              </a:rPr>
              <a:t>PQC measures: https://</a:t>
            </a:r>
            <a:r>
              <a:rPr lang="en-US" sz="2400" i="1" dirty="0" smtClean="0">
                <a:solidFill>
                  <a:srgbClr val="FF0000"/>
                </a:solidFill>
              </a:rPr>
              <a:t>www.whamglobal.org/papqc/pa-pqc-data)</a:t>
            </a:r>
            <a:endParaRPr lang="en-US" sz="2400" b="1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 2019 JHF, PRHI, HCF, &amp; WHAMglobal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000212-68E8-4E0F-BB6F-A6238CCAF7D0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424355" y="495219"/>
            <a:ext cx="2264229" cy="427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Date:                                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31371" y="495219"/>
            <a:ext cx="5172894" cy="427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Completed by:  </a:t>
            </a:r>
            <a:r>
              <a:rPr lang="en-US" i="1" dirty="0" smtClean="0">
                <a:solidFill>
                  <a:srgbClr val="FF0000"/>
                </a:solidFill>
              </a:rPr>
              <a:t>team member completing document</a:t>
            </a:r>
            <a:r>
              <a:rPr lang="en-US" dirty="0" smtClean="0"/>
              <a:t>                               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5612675" y="1767650"/>
            <a:ext cx="13064" cy="45665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31371" y="109041"/>
            <a:ext cx="3513909" cy="3089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Completion Guide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043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1371" y="1845733"/>
            <a:ext cx="5220790" cy="4302517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Key Intervention(s): </a:t>
            </a:r>
            <a:r>
              <a:rPr lang="en-US" sz="2400" i="1" dirty="0" smtClean="0">
                <a:solidFill>
                  <a:srgbClr val="FF0000"/>
                </a:solidFill>
              </a:rPr>
              <a:t>what specific activities </a:t>
            </a:r>
            <a:r>
              <a:rPr lang="en-US" sz="2400" i="1" dirty="0" smtClean="0">
                <a:solidFill>
                  <a:srgbClr val="FF0000"/>
                </a:solidFill>
              </a:rPr>
              <a:t>is </a:t>
            </a:r>
            <a:r>
              <a:rPr lang="en-US" sz="2400" i="1" dirty="0" smtClean="0">
                <a:solidFill>
                  <a:srgbClr val="FF0000"/>
                </a:solidFill>
              </a:rPr>
              <a:t>your team trialing? </a:t>
            </a:r>
            <a:endParaRPr lang="en-US" sz="2400" i="1" dirty="0" smtClean="0"/>
          </a:p>
          <a:p>
            <a:endParaRPr lang="en-US" sz="2400" dirty="0"/>
          </a:p>
          <a:p>
            <a:endParaRPr lang="en-US" sz="2400" b="1" dirty="0" smtClean="0"/>
          </a:p>
          <a:p>
            <a:endParaRPr lang="en-US" sz="2400" dirty="0"/>
          </a:p>
          <a:p>
            <a:r>
              <a:rPr lang="en-US" sz="2400" b="1" dirty="0" smtClean="0"/>
              <a:t>Challenges:</a:t>
            </a:r>
            <a:r>
              <a:rPr lang="en-US" sz="2400" dirty="0" smtClean="0"/>
              <a:t> </a:t>
            </a:r>
            <a:r>
              <a:rPr lang="en-US" sz="2400" i="1" dirty="0" smtClean="0">
                <a:solidFill>
                  <a:srgbClr val="FF0000"/>
                </a:solidFill>
              </a:rPr>
              <a:t>what barriers </a:t>
            </a:r>
            <a:r>
              <a:rPr lang="en-US" sz="2400" i="1" dirty="0" smtClean="0">
                <a:solidFill>
                  <a:srgbClr val="FF0000"/>
                </a:solidFill>
              </a:rPr>
              <a:t>has </a:t>
            </a:r>
            <a:r>
              <a:rPr lang="en-US" sz="2400" i="1" dirty="0" smtClean="0">
                <a:solidFill>
                  <a:srgbClr val="FF0000"/>
                </a:solidFill>
              </a:rPr>
              <a:t>your team encountered and how has the team approached addressing those barriers?</a:t>
            </a:r>
            <a:endParaRPr lang="en-US" sz="2400" b="1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5869580" y="1759242"/>
            <a:ext cx="5721530" cy="4302516"/>
          </a:xfrm>
        </p:spPr>
        <p:txBody>
          <a:bodyPr/>
          <a:lstStyle/>
          <a:p>
            <a:r>
              <a:rPr lang="en-US" sz="2400" b="1" dirty="0" smtClean="0"/>
              <a:t>Results: </a:t>
            </a:r>
            <a:r>
              <a:rPr lang="en-US" sz="2400" i="1" dirty="0" smtClean="0">
                <a:solidFill>
                  <a:srgbClr val="FF0000"/>
                </a:solidFill>
              </a:rPr>
              <a:t>indicate outcomes to date</a:t>
            </a:r>
            <a:endParaRPr lang="en-US" sz="2400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sz="2400" b="1" dirty="0" smtClean="0"/>
              <a:t>What would I most like to learn from my peers on this topic? </a:t>
            </a:r>
            <a:r>
              <a:rPr lang="en-US" sz="2400" i="1" dirty="0">
                <a:solidFill>
                  <a:srgbClr val="FF0000"/>
                </a:solidFill>
              </a:rPr>
              <a:t>b</a:t>
            </a:r>
            <a:r>
              <a:rPr lang="en-US" sz="2400" i="1" dirty="0" smtClean="0">
                <a:solidFill>
                  <a:srgbClr val="FF0000"/>
                </a:solidFill>
              </a:rPr>
              <a:t>ased on your team’s challenges and successes</a:t>
            </a:r>
            <a:endParaRPr lang="en-US" sz="2400" b="1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2019 JHF, PRHI, HCF, &amp; WHAMglobal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00212-68E8-4E0F-BB6F-A6238CCAF7D0}" type="slidenum">
              <a:rPr lang="en-US" smtClean="0"/>
              <a:t>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424355" y="528990"/>
            <a:ext cx="2264229" cy="427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Date:                                 </a:t>
            </a:r>
            <a:endParaRPr lang="en-US" dirty="0"/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722811" y="209005"/>
            <a:ext cx="1072896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rgbClr val="1B75B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Quality Improvement Focus: </a:t>
            </a:r>
            <a:r>
              <a:rPr lang="en-US" sz="4400" i="1" dirty="0" smtClean="0">
                <a:solidFill>
                  <a:schemeClr val="tx1"/>
                </a:solidFill>
              </a:rPr>
              <a:t>Updates</a:t>
            </a:r>
            <a:endParaRPr lang="en-US" sz="4400" dirty="0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856516" y="1759726"/>
            <a:ext cx="13064" cy="45665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31371" y="109041"/>
            <a:ext cx="3513909" cy="3089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Completion Guide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31371" y="525899"/>
            <a:ext cx="5172894" cy="427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Completed by:  </a:t>
            </a:r>
            <a:r>
              <a:rPr lang="en-US" i="1" dirty="0" smtClean="0">
                <a:solidFill>
                  <a:srgbClr val="FF0000"/>
                </a:solidFill>
              </a:rPr>
              <a:t>team member completing document</a:t>
            </a:r>
            <a:r>
              <a:rPr lang="en-US" dirty="0" smtClean="0"/>
              <a:t>      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12416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Custom 5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2D8DA8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277</Words>
  <Application>Microsoft Office PowerPoint</Application>
  <PresentationFormat>Widescreen</PresentationFormat>
  <Paragraphs>79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Retrospect</vt:lpstr>
      <vt:lpstr>Quality Improvement Focus: Updates</vt:lpstr>
      <vt:lpstr>PowerPoint Presentation</vt:lpstr>
      <vt:lpstr>Quality Improvement Focus: Updates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Quality Improvement Focus: Report Out</dc:title>
  <dc:creator>Jennifer Condel</dc:creator>
  <cp:lastModifiedBy>Robert Ferguson</cp:lastModifiedBy>
  <cp:revision>15</cp:revision>
  <dcterms:created xsi:type="dcterms:W3CDTF">2019-05-16T20:44:50Z</dcterms:created>
  <dcterms:modified xsi:type="dcterms:W3CDTF">2019-06-06T17:44:27Z</dcterms:modified>
</cp:coreProperties>
</file>